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375" r:id="rId3"/>
    <p:sldId id="376" r:id="rId4"/>
    <p:sldId id="378" r:id="rId5"/>
    <p:sldId id="388" r:id="rId6"/>
    <p:sldId id="380" r:id="rId7"/>
    <p:sldId id="381" r:id="rId8"/>
    <p:sldId id="384" r:id="rId9"/>
    <p:sldId id="385" r:id="rId10"/>
    <p:sldId id="389" r:id="rId11"/>
    <p:sldId id="38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92670" autoAdjust="0"/>
  </p:normalViewPr>
  <p:slideViewPr>
    <p:cSldViewPr snapToGrid="0">
      <p:cViewPr varScale="1">
        <p:scale>
          <a:sx n="104" d="100"/>
          <a:sy n="104" d="100"/>
        </p:scale>
        <p:origin x="70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F530B5-5A62-435C-9F16-271A7AC9A842}" type="datetimeFigureOut">
              <a:rPr lang="en-US" smtClean="0"/>
              <a:t>8/28/2024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3C2FD6-BE7E-4768-8D67-74B4731E087C}" type="slidenum">
              <a:rPr lang="en-US" smtClean="0"/>
              <a:t>‹#›</a:t>
            </a:fld>
            <a:endParaRPr lang="en-US" dirty="0"/>
          </a:p>
        </p:txBody>
      </p:sp>
    </p:spTree>
    <p:extLst>
      <p:ext uri="{BB962C8B-B14F-4D97-AF65-F5344CB8AC3E}">
        <p14:creationId xmlns:p14="http://schemas.microsoft.com/office/powerpoint/2010/main" val="37356924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3C2FD6-BE7E-4768-8D67-74B4731E087C}" type="slidenum">
              <a:rPr lang="en-US" smtClean="0"/>
              <a:t>1</a:t>
            </a:fld>
            <a:endParaRPr lang="en-US" dirty="0"/>
          </a:p>
        </p:txBody>
      </p:sp>
    </p:spTree>
    <p:extLst>
      <p:ext uri="{BB962C8B-B14F-4D97-AF65-F5344CB8AC3E}">
        <p14:creationId xmlns:p14="http://schemas.microsoft.com/office/powerpoint/2010/main" val="744776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3C2FD6-BE7E-4768-8D67-74B4731E087C}" type="slidenum">
              <a:rPr lang="en-US" smtClean="0"/>
              <a:t>2</a:t>
            </a:fld>
            <a:endParaRPr lang="en-US" dirty="0"/>
          </a:p>
        </p:txBody>
      </p:sp>
    </p:spTree>
    <p:extLst>
      <p:ext uri="{BB962C8B-B14F-4D97-AF65-F5344CB8AC3E}">
        <p14:creationId xmlns:p14="http://schemas.microsoft.com/office/powerpoint/2010/main" val="2914494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3C2FD6-BE7E-4768-8D67-74B4731E087C}" type="slidenum">
              <a:rPr lang="en-US" smtClean="0"/>
              <a:t>3</a:t>
            </a:fld>
            <a:endParaRPr lang="en-US" dirty="0"/>
          </a:p>
        </p:txBody>
      </p:sp>
    </p:spTree>
    <p:extLst>
      <p:ext uri="{BB962C8B-B14F-4D97-AF65-F5344CB8AC3E}">
        <p14:creationId xmlns:p14="http://schemas.microsoft.com/office/powerpoint/2010/main" val="3449476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3C2FD6-BE7E-4768-8D67-74B4731E087C}" type="slidenum">
              <a:rPr lang="en-US" smtClean="0"/>
              <a:t>5</a:t>
            </a:fld>
            <a:endParaRPr lang="en-US" dirty="0"/>
          </a:p>
        </p:txBody>
      </p:sp>
    </p:spTree>
    <p:extLst>
      <p:ext uri="{BB962C8B-B14F-4D97-AF65-F5344CB8AC3E}">
        <p14:creationId xmlns:p14="http://schemas.microsoft.com/office/powerpoint/2010/main" val="199404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3C2FD6-BE7E-4768-8D67-74B4731E087C}" type="slidenum">
              <a:rPr lang="en-US" smtClean="0"/>
              <a:t>7</a:t>
            </a:fld>
            <a:endParaRPr lang="en-US" dirty="0"/>
          </a:p>
        </p:txBody>
      </p:sp>
    </p:spTree>
    <p:extLst>
      <p:ext uri="{BB962C8B-B14F-4D97-AF65-F5344CB8AC3E}">
        <p14:creationId xmlns:p14="http://schemas.microsoft.com/office/powerpoint/2010/main" val="1549980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3C2FD6-BE7E-4768-8D67-74B4731E087C}" type="slidenum">
              <a:rPr lang="en-US" smtClean="0"/>
              <a:t>9</a:t>
            </a:fld>
            <a:endParaRPr lang="en-US" dirty="0"/>
          </a:p>
        </p:txBody>
      </p:sp>
    </p:spTree>
    <p:extLst>
      <p:ext uri="{BB962C8B-B14F-4D97-AF65-F5344CB8AC3E}">
        <p14:creationId xmlns:p14="http://schemas.microsoft.com/office/powerpoint/2010/main" val="3259686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3C2FD6-BE7E-4768-8D67-74B4731E087C}" type="slidenum">
              <a:rPr lang="en-US" smtClean="0"/>
              <a:t>10</a:t>
            </a:fld>
            <a:endParaRPr lang="en-US" dirty="0"/>
          </a:p>
        </p:txBody>
      </p:sp>
    </p:spTree>
    <p:extLst>
      <p:ext uri="{BB962C8B-B14F-4D97-AF65-F5344CB8AC3E}">
        <p14:creationId xmlns:p14="http://schemas.microsoft.com/office/powerpoint/2010/main" val="2785571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3C2FD6-BE7E-4768-8D67-74B4731E087C}" type="slidenum">
              <a:rPr lang="en-US" smtClean="0"/>
              <a:t>11</a:t>
            </a:fld>
            <a:endParaRPr lang="en-US" dirty="0"/>
          </a:p>
        </p:txBody>
      </p:sp>
    </p:spTree>
    <p:extLst>
      <p:ext uri="{BB962C8B-B14F-4D97-AF65-F5344CB8AC3E}">
        <p14:creationId xmlns:p14="http://schemas.microsoft.com/office/powerpoint/2010/main" val="105397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6755AD4-0257-4DC8-9B17-00B491DACF8F}" type="datetimeFigureOut">
              <a:rPr lang="en-US" smtClean="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AC5C1D-3B50-4A1A-B7FD-05126AD113BC}" type="slidenum">
              <a:rPr lang="en-US" smtClean="0"/>
              <a:t>‹#›</a:t>
            </a:fld>
            <a:endParaRPr lang="en-US" dirty="0"/>
          </a:p>
        </p:txBody>
      </p:sp>
    </p:spTree>
    <p:extLst>
      <p:ext uri="{BB962C8B-B14F-4D97-AF65-F5344CB8AC3E}">
        <p14:creationId xmlns:p14="http://schemas.microsoft.com/office/powerpoint/2010/main" val="4052165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755AD4-0257-4DC8-9B17-00B491DACF8F}" type="datetimeFigureOut">
              <a:rPr lang="en-US" smtClean="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AC5C1D-3B50-4A1A-B7FD-05126AD113BC}" type="slidenum">
              <a:rPr lang="en-US" smtClean="0"/>
              <a:t>‹#›</a:t>
            </a:fld>
            <a:endParaRPr lang="en-US" dirty="0"/>
          </a:p>
        </p:txBody>
      </p:sp>
    </p:spTree>
    <p:extLst>
      <p:ext uri="{BB962C8B-B14F-4D97-AF65-F5344CB8AC3E}">
        <p14:creationId xmlns:p14="http://schemas.microsoft.com/office/powerpoint/2010/main" val="172561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755AD4-0257-4DC8-9B17-00B491DACF8F}" type="datetimeFigureOut">
              <a:rPr lang="en-US" smtClean="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AC5C1D-3B50-4A1A-B7FD-05126AD113BC}" type="slidenum">
              <a:rPr lang="en-US" smtClean="0"/>
              <a:t>‹#›</a:t>
            </a:fld>
            <a:endParaRPr lang="en-US" dirty="0"/>
          </a:p>
        </p:txBody>
      </p:sp>
    </p:spTree>
    <p:extLst>
      <p:ext uri="{BB962C8B-B14F-4D97-AF65-F5344CB8AC3E}">
        <p14:creationId xmlns:p14="http://schemas.microsoft.com/office/powerpoint/2010/main" val="7073958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3"/>
        <p:cNvGrpSpPr/>
        <p:nvPr/>
      </p:nvGrpSpPr>
      <p:grpSpPr>
        <a:xfrm>
          <a:off x="0" y="0"/>
          <a:ext cx="0" cy="0"/>
          <a:chOff x="0" y="0"/>
          <a:chExt cx="0" cy="0"/>
        </a:xfrm>
      </p:grpSpPr>
      <p:sp>
        <p:nvSpPr>
          <p:cNvPr id="14" name="Google Shape;14;p67"/>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67"/>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6" name="Google Shape;16;p6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39707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53549"/>
          </a:xfrm>
        </p:spPr>
        <p:txBody>
          <a:bodyPr/>
          <a:lstStyle/>
          <a:p>
            <a:r>
              <a:rPr lang="en-US"/>
              <a:t>Click to edit Master title style</a:t>
            </a:r>
          </a:p>
        </p:txBody>
      </p:sp>
      <p:sp>
        <p:nvSpPr>
          <p:cNvPr id="3" name="Content Placeholder 2"/>
          <p:cNvSpPr>
            <a:spLocks noGrp="1"/>
          </p:cNvSpPr>
          <p:nvPr>
            <p:ph idx="1"/>
          </p:nvPr>
        </p:nvSpPr>
        <p:spPr>
          <a:xfrm>
            <a:off x="838200" y="1122947"/>
            <a:ext cx="10515600" cy="50540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755AD4-0257-4DC8-9B17-00B491DACF8F}" type="datetimeFigureOut">
              <a:rPr lang="en-US" smtClean="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AC5C1D-3B50-4A1A-B7FD-05126AD113BC}" type="slidenum">
              <a:rPr lang="en-US" smtClean="0"/>
              <a:t>‹#›</a:t>
            </a:fld>
            <a:endParaRPr lang="en-US" dirty="0"/>
          </a:p>
        </p:txBody>
      </p:sp>
    </p:spTree>
    <p:extLst>
      <p:ext uri="{BB962C8B-B14F-4D97-AF65-F5344CB8AC3E}">
        <p14:creationId xmlns:p14="http://schemas.microsoft.com/office/powerpoint/2010/main" val="4227430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755AD4-0257-4DC8-9B17-00B491DACF8F}" type="datetimeFigureOut">
              <a:rPr lang="en-US" smtClean="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DAC5C1D-3B50-4A1A-B7FD-05126AD113BC}" type="slidenum">
              <a:rPr lang="en-US" smtClean="0"/>
              <a:t>‹#›</a:t>
            </a:fld>
            <a:endParaRPr lang="en-US" dirty="0"/>
          </a:p>
        </p:txBody>
      </p:sp>
    </p:spTree>
    <p:extLst>
      <p:ext uri="{BB962C8B-B14F-4D97-AF65-F5344CB8AC3E}">
        <p14:creationId xmlns:p14="http://schemas.microsoft.com/office/powerpoint/2010/main" val="164448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755AD4-0257-4DC8-9B17-00B491DACF8F}" type="datetimeFigureOut">
              <a:rPr lang="en-US" smtClean="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AC5C1D-3B50-4A1A-B7FD-05126AD113BC}" type="slidenum">
              <a:rPr lang="en-US" smtClean="0"/>
              <a:t>‹#›</a:t>
            </a:fld>
            <a:endParaRPr lang="en-US" dirty="0"/>
          </a:p>
        </p:txBody>
      </p:sp>
    </p:spTree>
    <p:extLst>
      <p:ext uri="{BB962C8B-B14F-4D97-AF65-F5344CB8AC3E}">
        <p14:creationId xmlns:p14="http://schemas.microsoft.com/office/powerpoint/2010/main" val="402433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755AD4-0257-4DC8-9B17-00B491DACF8F}" type="datetimeFigureOut">
              <a:rPr lang="en-US" smtClean="0"/>
              <a:t>8/28/2024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DAC5C1D-3B50-4A1A-B7FD-05126AD113BC}" type="slidenum">
              <a:rPr lang="en-US" smtClean="0"/>
              <a:t>‹#›</a:t>
            </a:fld>
            <a:endParaRPr lang="en-US" dirty="0"/>
          </a:p>
        </p:txBody>
      </p:sp>
    </p:spTree>
    <p:extLst>
      <p:ext uri="{BB962C8B-B14F-4D97-AF65-F5344CB8AC3E}">
        <p14:creationId xmlns:p14="http://schemas.microsoft.com/office/powerpoint/2010/main" val="2224387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755AD4-0257-4DC8-9B17-00B491DACF8F}" type="datetimeFigureOut">
              <a:rPr lang="en-US" smtClean="0"/>
              <a:t>8/28/2024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DAC5C1D-3B50-4A1A-B7FD-05126AD113BC}" type="slidenum">
              <a:rPr lang="en-US" smtClean="0"/>
              <a:t>‹#›</a:t>
            </a:fld>
            <a:endParaRPr lang="en-US" dirty="0"/>
          </a:p>
        </p:txBody>
      </p:sp>
    </p:spTree>
    <p:extLst>
      <p:ext uri="{BB962C8B-B14F-4D97-AF65-F5344CB8AC3E}">
        <p14:creationId xmlns:p14="http://schemas.microsoft.com/office/powerpoint/2010/main" val="1243721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755AD4-0257-4DC8-9B17-00B491DACF8F}" type="datetimeFigureOut">
              <a:rPr lang="en-US" smtClean="0"/>
              <a:t>8/28/2024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DAC5C1D-3B50-4A1A-B7FD-05126AD113BC}" type="slidenum">
              <a:rPr lang="en-US" smtClean="0"/>
              <a:t>‹#›</a:t>
            </a:fld>
            <a:endParaRPr lang="en-US" dirty="0"/>
          </a:p>
        </p:txBody>
      </p:sp>
    </p:spTree>
    <p:extLst>
      <p:ext uri="{BB962C8B-B14F-4D97-AF65-F5344CB8AC3E}">
        <p14:creationId xmlns:p14="http://schemas.microsoft.com/office/powerpoint/2010/main" val="3771868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755AD4-0257-4DC8-9B17-00B491DACF8F}" type="datetimeFigureOut">
              <a:rPr lang="en-US" smtClean="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AC5C1D-3B50-4A1A-B7FD-05126AD113BC}" type="slidenum">
              <a:rPr lang="en-US" smtClean="0"/>
              <a:t>‹#›</a:t>
            </a:fld>
            <a:endParaRPr lang="en-US" dirty="0"/>
          </a:p>
        </p:txBody>
      </p:sp>
    </p:spTree>
    <p:extLst>
      <p:ext uri="{BB962C8B-B14F-4D97-AF65-F5344CB8AC3E}">
        <p14:creationId xmlns:p14="http://schemas.microsoft.com/office/powerpoint/2010/main" val="1625981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6755AD4-0257-4DC8-9B17-00B491DACF8F}" type="datetimeFigureOut">
              <a:rPr lang="en-US" smtClean="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DAC5C1D-3B50-4A1A-B7FD-05126AD113BC}" type="slidenum">
              <a:rPr lang="en-US" smtClean="0"/>
              <a:t>‹#›</a:t>
            </a:fld>
            <a:endParaRPr lang="en-US" dirty="0"/>
          </a:p>
        </p:txBody>
      </p:sp>
    </p:spTree>
    <p:extLst>
      <p:ext uri="{BB962C8B-B14F-4D97-AF65-F5344CB8AC3E}">
        <p14:creationId xmlns:p14="http://schemas.microsoft.com/office/powerpoint/2010/main" val="2451883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755AD4-0257-4DC8-9B17-00B491DACF8F}" type="datetimeFigureOut">
              <a:rPr lang="en-US" smtClean="0"/>
              <a:t>8/28/2024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AC5C1D-3B50-4A1A-B7FD-05126AD113BC}" type="slidenum">
              <a:rPr lang="en-US" smtClean="0"/>
              <a:t>‹#›</a:t>
            </a:fld>
            <a:endParaRPr lang="en-US" dirty="0"/>
          </a:p>
        </p:txBody>
      </p:sp>
    </p:spTree>
    <p:extLst>
      <p:ext uri="{BB962C8B-B14F-4D97-AF65-F5344CB8AC3E}">
        <p14:creationId xmlns:p14="http://schemas.microsoft.com/office/powerpoint/2010/main" val="425384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image" Target="../media/image1.jpeg"/><Relationship Id="rId10" Type="http://schemas.openxmlformats.org/officeDocument/2006/relationships/image" Target="../media/image6.png"/><Relationship Id="rId4" Type="http://schemas.openxmlformats.org/officeDocument/2006/relationships/notesSlide" Target="../notesSlides/notesSlide1.xml"/><Relationship Id="rId9"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8.png"/><Relationship Id="rId5" Type="http://schemas.openxmlformats.org/officeDocument/2006/relationships/image" Target="../media/image19.jpe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8.png"/><Relationship Id="rId5" Type="http://schemas.openxmlformats.org/officeDocument/2006/relationships/image" Target="../media/image20.jpe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hyperlink" Target="https://www.google.com/url?sa=i&amp;url=https%3A%2F%2Fcleverism.com%2Fmass-customization-what-why-how%2F&amp;psig=AOvVaw2MxMunbd" TargetMode="External"/><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8.png"/><Relationship Id="rId5" Type="http://schemas.openxmlformats.org/officeDocument/2006/relationships/image" Target="../media/image10.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8.pn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34545" y="421952"/>
            <a:ext cx="10093124" cy="1841537"/>
          </a:xfrm>
        </p:spPr>
        <p:txBody>
          <a:bodyPr>
            <a:normAutofit/>
          </a:bodyPr>
          <a:lstStyle/>
          <a:p>
            <a:pPr marL="0" marR="0">
              <a:spcBef>
                <a:spcPts val="0"/>
              </a:spcBef>
              <a:spcAft>
                <a:spcPts val="0"/>
              </a:spcAft>
            </a:pPr>
            <a:endParaRPr lang="en-US" sz="40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4000" dirty="0">
                <a:effectLst/>
                <a:latin typeface="Calibri" panose="020F0502020204030204" pitchFamily="34" charset="0"/>
                <a:ea typeface="Calibri" panose="020F0502020204030204" pitchFamily="34" charset="0"/>
              </a:rPr>
              <a:t>Time-to-Adapt  (TTA)</a:t>
            </a:r>
          </a:p>
        </p:txBody>
      </p:sp>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b="23736"/>
          <a:stretch/>
        </p:blipFill>
        <p:spPr>
          <a:xfrm>
            <a:off x="369697" y="5497300"/>
            <a:ext cx="3084780" cy="1185924"/>
          </a:xfrm>
          <a:prstGeom prst="rect">
            <a:avLst/>
          </a:prstGeom>
        </p:spPr>
      </p:pic>
      <p:pic>
        <p:nvPicPr>
          <p:cNvPr id="2" name="Picture 1">
            <a:extLst>
              <a:ext uri="{FF2B5EF4-FFF2-40B4-BE49-F238E27FC236}">
                <a16:creationId xmlns:a16="http://schemas.microsoft.com/office/drawing/2014/main" id="{CB21DEC6-A87B-D33B-8111-E32D4D052620}"/>
              </a:ext>
            </a:extLst>
          </p:cNvPr>
          <p:cNvPicPr>
            <a:picLocks noChangeAspect="1"/>
          </p:cNvPicPr>
          <p:nvPr/>
        </p:nvPicPr>
        <p:blipFill>
          <a:blip r:embed="rId6"/>
          <a:stretch>
            <a:fillRect/>
          </a:stretch>
        </p:blipFill>
        <p:spPr>
          <a:xfrm>
            <a:off x="4605735" y="5522116"/>
            <a:ext cx="2542573" cy="1161108"/>
          </a:xfrm>
          <a:prstGeom prst="rect">
            <a:avLst/>
          </a:prstGeom>
        </p:spPr>
      </p:pic>
      <p:sp>
        <p:nvSpPr>
          <p:cNvPr id="6" name="TextBox 5">
            <a:extLst>
              <a:ext uri="{FF2B5EF4-FFF2-40B4-BE49-F238E27FC236}">
                <a16:creationId xmlns:a16="http://schemas.microsoft.com/office/drawing/2014/main" id="{60B70C74-C01F-A9B6-E894-C99FB606DA0D}"/>
              </a:ext>
            </a:extLst>
          </p:cNvPr>
          <p:cNvSpPr txBox="1"/>
          <p:nvPr/>
        </p:nvSpPr>
        <p:spPr>
          <a:xfrm>
            <a:off x="615387" y="2263489"/>
            <a:ext cx="10961225" cy="1148841"/>
          </a:xfrm>
          <a:prstGeom prst="rect">
            <a:avLst/>
          </a:prstGeom>
          <a:noFill/>
        </p:spPr>
        <p:txBody>
          <a:bodyPr wrap="square">
            <a:spAutoFit/>
          </a:bodyPr>
          <a:lstStyle/>
          <a:p>
            <a:pPr marL="0" marR="18415" indent="0" algn="just">
              <a:lnSpc>
                <a:spcPct val="105000"/>
              </a:lnSpc>
              <a:spcBef>
                <a:spcPts val="0"/>
              </a:spcBef>
              <a:spcAft>
                <a:spcPts val="700"/>
              </a:spcAft>
            </a:pPr>
            <a:r>
              <a:rPr lang="en-US" sz="24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Mohsen </a:t>
            </a:r>
            <a:r>
              <a:rPr lang="en-US" sz="24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Mosayebi</a:t>
            </a:r>
            <a:r>
              <a:rPr lang="en-US" sz="2400" kern="100" baseline="300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a</a:t>
            </a:r>
            <a:r>
              <a:rPr lang="en-US" sz="24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Michel </a:t>
            </a:r>
            <a:r>
              <a:rPr lang="en-US" sz="2400" kern="1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Fathi</a:t>
            </a:r>
            <a:r>
              <a:rPr lang="en-US" sz="2400" kern="100" baseline="30000" dirty="0" err="1">
                <a:solidFill>
                  <a:srgbClr val="000000"/>
                </a:solidFill>
                <a:effectLst/>
                <a:latin typeface="Cambria" panose="02040503050406030204" pitchFamily="18" charset="0"/>
                <a:ea typeface="Cambria" panose="02040503050406030204" pitchFamily="18" charset="0"/>
                <a:cs typeface="Cambria" panose="02040503050406030204" pitchFamily="18" charset="0"/>
              </a:rPr>
              <a:t>b</a:t>
            </a:r>
            <a:r>
              <a:rPr lang="en-US" sz="2400" kern="1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r>
              <a:rPr lang="en-US" sz="24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Mehrnaz Khalaj Hedayati</a:t>
            </a:r>
            <a:r>
              <a:rPr lang="en-US" sz="2400" kern="1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a:t>
            </a:r>
            <a:r>
              <a:rPr lang="en-US" sz="24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and Dmitry Ivanov </a:t>
            </a:r>
            <a:r>
              <a:rPr lang="en-US" sz="2400" kern="1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a:t>
            </a:r>
            <a:endParaRPr lang="en-US" sz="24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a:p>
            <a:pPr marL="0" marR="18415" indent="0" algn="just">
              <a:lnSpc>
                <a:spcPct val="109000"/>
              </a:lnSpc>
              <a:spcBef>
                <a:spcPts val="0"/>
              </a:spcBef>
              <a:spcAft>
                <a:spcPts val="25"/>
              </a:spcAft>
            </a:pPr>
            <a:r>
              <a:rPr lang="en-US" sz="1800" kern="1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a:t>
            </a:r>
            <a:r>
              <a:rPr lang="en-US"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Georgia College and State University, USA; </a:t>
            </a:r>
            <a:r>
              <a:rPr lang="en-US" sz="1800" kern="1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b</a:t>
            </a:r>
            <a:r>
              <a:rPr lang="en-US"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University of North Texas, USA; </a:t>
            </a:r>
            <a:r>
              <a:rPr lang="en-US" sz="1800" kern="1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a:t>
            </a:r>
            <a:r>
              <a:rPr lang="en-US" sz="1800" kern="1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Berlin </a:t>
            </a:r>
            <a:r>
              <a:rPr lang="en-US"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School of Economics and Law, Germany</a:t>
            </a:r>
            <a:endParaRPr lang="en-US" dirty="0"/>
          </a:p>
        </p:txBody>
      </p:sp>
      <p:pic>
        <p:nvPicPr>
          <p:cNvPr id="8" name="Picture 7">
            <a:extLst>
              <a:ext uri="{FF2B5EF4-FFF2-40B4-BE49-F238E27FC236}">
                <a16:creationId xmlns:a16="http://schemas.microsoft.com/office/drawing/2014/main" id="{3FF9D7B4-FEF3-F02F-CF7E-85CBBCC9F5BA}"/>
              </a:ext>
            </a:extLst>
          </p:cNvPr>
          <p:cNvPicPr>
            <a:picLocks noChangeAspect="1"/>
          </p:cNvPicPr>
          <p:nvPr/>
        </p:nvPicPr>
        <p:blipFill>
          <a:blip r:embed="rId7"/>
          <a:stretch>
            <a:fillRect/>
          </a:stretch>
        </p:blipFill>
        <p:spPr>
          <a:xfrm>
            <a:off x="8148744" y="5734313"/>
            <a:ext cx="3673559" cy="1068530"/>
          </a:xfrm>
          <a:prstGeom prst="rect">
            <a:avLst/>
          </a:prstGeom>
        </p:spPr>
      </p:pic>
      <p:pic>
        <p:nvPicPr>
          <p:cNvPr id="5" name="Picture 4">
            <a:extLst>
              <a:ext uri="{FF2B5EF4-FFF2-40B4-BE49-F238E27FC236}">
                <a16:creationId xmlns:a16="http://schemas.microsoft.com/office/drawing/2014/main" id="{1BCBC05F-1380-AAFE-1E27-01722CAA6A5F}"/>
              </a:ext>
            </a:extLst>
          </p:cNvPr>
          <p:cNvPicPr>
            <a:picLocks noChangeAspect="1"/>
          </p:cNvPicPr>
          <p:nvPr/>
        </p:nvPicPr>
        <p:blipFill rotWithShape="1">
          <a:blip r:embed="rId8"/>
          <a:srcRect b="11949"/>
          <a:stretch/>
        </p:blipFill>
        <p:spPr>
          <a:xfrm>
            <a:off x="2064820" y="3696119"/>
            <a:ext cx="1558021" cy="1926049"/>
          </a:xfrm>
          <a:prstGeom prst="rect">
            <a:avLst/>
          </a:prstGeom>
        </p:spPr>
      </p:pic>
      <p:pic>
        <p:nvPicPr>
          <p:cNvPr id="1026" name="Picture 2" descr="Dr. Mohsen Mosayebi">
            <a:extLst>
              <a:ext uri="{FF2B5EF4-FFF2-40B4-BE49-F238E27FC236}">
                <a16:creationId xmlns:a16="http://schemas.microsoft.com/office/drawing/2014/main" id="{E499122D-0E00-55C2-819D-4803792C113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11949"/>
          <a:stretch/>
        </p:blipFill>
        <p:spPr bwMode="auto">
          <a:xfrm flipH="1">
            <a:off x="369697" y="3696119"/>
            <a:ext cx="1558022" cy="19260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10DAC4D-BB0D-CF93-140C-22B1A84513AE}"/>
              </a:ext>
            </a:extLst>
          </p:cNvPr>
          <p:cNvPicPr>
            <a:picLocks noChangeAspect="1"/>
          </p:cNvPicPr>
          <p:nvPr/>
        </p:nvPicPr>
        <p:blipFill>
          <a:blip r:embed="rId10"/>
          <a:stretch>
            <a:fillRect/>
          </a:stretch>
        </p:blipFill>
        <p:spPr>
          <a:xfrm>
            <a:off x="5008228" y="3596067"/>
            <a:ext cx="1948704" cy="1901233"/>
          </a:xfrm>
          <a:prstGeom prst="rect">
            <a:avLst/>
          </a:prstGeom>
        </p:spPr>
      </p:pic>
      <p:pic>
        <p:nvPicPr>
          <p:cNvPr id="9" name="Picture 8">
            <a:extLst>
              <a:ext uri="{FF2B5EF4-FFF2-40B4-BE49-F238E27FC236}">
                <a16:creationId xmlns:a16="http://schemas.microsoft.com/office/drawing/2014/main" id="{0BBF158C-B750-BDD7-A094-E0EA9CFCC23B}"/>
              </a:ext>
            </a:extLst>
          </p:cNvPr>
          <p:cNvPicPr>
            <a:picLocks noChangeAspect="1"/>
          </p:cNvPicPr>
          <p:nvPr/>
        </p:nvPicPr>
        <p:blipFill rotWithShape="1">
          <a:blip r:embed="rId11"/>
          <a:srcRect b="9991"/>
          <a:stretch/>
        </p:blipFill>
        <p:spPr>
          <a:xfrm>
            <a:off x="9034881" y="3649234"/>
            <a:ext cx="1703028" cy="2134260"/>
          </a:xfrm>
          <a:prstGeom prst="rect">
            <a:avLst/>
          </a:prstGeom>
        </p:spPr>
      </p:pic>
      <p:pic>
        <p:nvPicPr>
          <p:cNvPr id="11" name="Slide 1">
            <a:hlinkClick r:id="" action="ppaction://media"/>
            <a:extLst>
              <a:ext uri="{FF2B5EF4-FFF2-40B4-BE49-F238E27FC236}">
                <a16:creationId xmlns:a16="http://schemas.microsoft.com/office/drawing/2014/main" id="{6BCBA7B3-148E-3E4A-EBB9-3ADEA535DB8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369697" y="174776"/>
            <a:ext cx="406400" cy="406400"/>
          </a:xfrm>
          <a:prstGeom prst="rect">
            <a:avLst/>
          </a:prstGeom>
        </p:spPr>
      </p:pic>
    </p:spTree>
    <p:extLst>
      <p:ext uri="{BB962C8B-B14F-4D97-AF65-F5344CB8AC3E}">
        <p14:creationId xmlns:p14="http://schemas.microsoft.com/office/powerpoint/2010/main" val="414333573"/>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C3B8E8-0516-0CB9-796A-B9B8E3FD7095}"/>
              </a:ext>
            </a:extLst>
          </p:cNvPr>
          <p:cNvSpPr>
            <a:spLocks noGrp="1"/>
          </p:cNvSpPr>
          <p:nvPr>
            <p:ph type="title"/>
          </p:nvPr>
        </p:nvSpPr>
        <p:spPr>
          <a:xfrm>
            <a:off x="2695204" y="202558"/>
            <a:ext cx="6798541" cy="868099"/>
          </a:xfrm>
        </p:spPr>
        <p:txBody>
          <a:bodyPr vert="horz" lIns="91440" tIns="45720" rIns="91440" bIns="45720" rtlCol="0" anchor="b">
            <a:normAutofit/>
          </a:bodyPr>
          <a:lstStyle/>
          <a:p>
            <a:pPr>
              <a:lnSpc>
                <a:spcPct val="90000"/>
              </a:lnSpc>
              <a:spcBef>
                <a:spcPct val="0"/>
              </a:spcBef>
            </a:pPr>
            <a:r>
              <a:rPr lang="en-US" sz="4800" b="1" dirty="0"/>
              <a:t>Conclusion</a:t>
            </a:r>
          </a:p>
        </p:txBody>
      </p:sp>
      <p:pic>
        <p:nvPicPr>
          <p:cNvPr id="5" name="Picture 4" descr="Graph on document with pen">
            <a:extLst>
              <a:ext uri="{FF2B5EF4-FFF2-40B4-BE49-F238E27FC236}">
                <a16:creationId xmlns:a16="http://schemas.microsoft.com/office/drawing/2014/main" id="{BB504D61-5CB9-48E9-2DC2-CFC8EBCAB473}"/>
              </a:ext>
            </a:extLst>
          </p:cNvPr>
          <p:cNvPicPr>
            <a:picLocks noChangeAspect="1"/>
          </p:cNvPicPr>
          <p:nvPr/>
        </p:nvPicPr>
        <p:blipFill rotWithShape="1">
          <a:blip r:embed="rId5"/>
          <a:srcRect l="36438" r="22716" b="-1"/>
          <a:stretch/>
        </p:blipFill>
        <p:spPr>
          <a:xfrm>
            <a:off x="1" y="10"/>
            <a:ext cx="2290978" cy="6857990"/>
          </a:xfrm>
          <a:prstGeom prst="rect">
            <a:avLst/>
          </a:prstGeom>
          <a:effectLst/>
        </p:spPr>
      </p:pic>
      <p:sp>
        <p:nvSpPr>
          <p:cNvPr id="3" name="Text Placeholder 2">
            <a:extLst>
              <a:ext uri="{FF2B5EF4-FFF2-40B4-BE49-F238E27FC236}">
                <a16:creationId xmlns:a16="http://schemas.microsoft.com/office/drawing/2014/main" id="{1AC3BA57-11A7-012D-8C9C-2C0AB01EAEC2}"/>
              </a:ext>
            </a:extLst>
          </p:cNvPr>
          <p:cNvSpPr>
            <a:spLocks noGrp="1"/>
          </p:cNvSpPr>
          <p:nvPr>
            <p:ph type="body" idx="1"/>
          </p:nvPr>
        </p:nvSpPr>
        <p:spPr>
          <a:xfrm>
            <a:off x="2905245" y="1273215"/>
            <a:ext cx="9097701" cy="5382227"/>
          </a:xfrm>
        </p:spPr>
        <p:txBody>
          <a:bodyPr vert="horz" lIns="91440" tIns="45720" rIns="91440" bIns="45720" rtlCol="0">
            <a:normAutofit fontScale="92500" lnSpcReduction="10000"/>
          </a:bodyPr>
          <a:lstStyle/>
          <a:p>
            <a:pPr marL="0" indent="0">
              <a:lnSpc>
                <a:spcPct val="90000"/>
              </a:lnSpc>
              <a:spcAft>
                <a:spcPts val="600"/>
              </a:spcAft>
              <a:buNone/>
            </a:pPr>
            <a:r>
              <a:rPr lang="en-US" b="1" dirty="0">
                <a:effectLst/>
              </a:rPr>
              <a:t>This paper defines Time-to-Adapt (</a:t>
            </a:r>
            <a:r>
              <a:rPr lang="en-US" b="1" i="1" dirty="0">
                <a:effectLst/>
              </a:rPr>
              <a:t>TTA</a:t>
            </a:r>
            <a:r>
              <a:rPr lang="en-US" b="1" dirty="0">
                <a:effectLst/>
              </a:rPr>
              <a:t>) as an indicator to measure the adaptation period that shows the capability of the manufacturer to mitigate the effect of disruption by adding the mindset of internal manufacturer actions parallel to external supply chain actions. Using </a:t>
            </a:r>
            <a:r>
              <a:rPr lang="en-US" b="1" i="1" dirty="0">
                <a:effectLst/>
              </a:rPr>
              <a:t>TTA </a:t>
            </a:r>
            <a:r>
              <a:rPr lang="en-US" b="1" dirty="0">
                <a:effectLst/>
              </a:rPr>
              <a:t>also affects business strategy by focusing on empowering inside controllable factors simultaneously with external factors. </a:t>
            </a:r>
          </a:p>
          <a:p>
            <a:pPr marL="152396" indent="-228600">
              <a:lnSpc>
                <a:spcPct val="90000"/>
              </a:lnSpc>
              <a:spcAft>
                <a:spcPts val="600"/>
              </a:spcAft>
              <a:buFont typeface="Arial" panose="020B0604020202020204" pitchFamily="34" charset="0"/>
              <a:buChar char="•"/>
            </a:pPr>
            <a:endParaRPr lang="en-US" b="1" dirty="0">
              <a:effectLst/>
            </a:endParaRPr>
          </a:p>
          <a:p>
            <a:pPr marL="0" indent="0">
              <a:lnSpc>
                <a:spcPct val="90000"/>
              </a:lnSpc>
              <a:spcAft>
                <a:spcPts val="600"/>
              </a:spcAft>
              <a:buNone/>
            </a:pPr>
            <a:r>
              <a:rPr lang="en-US" b="1" dirty="0">
                <a:effectLst/>
              </a:rPr>
              <a:t>Our findings underscore the importance of incorporating </a:t>
            </a:r>
            <a:r>
              <a:rPr lang="en-US" b="1" i="1" dirty="0">
                <a:effectLst/>
              </a:rPr>
              <a:t>TTA</a:t>
            </a:r>
            <a:r>
              <a:rPr lang="en-US" b="1" dirty="0">
                <a:effectLst/>
              </a:rPr>
              <a:t>, </a:t>
            </a:r>
            <a:r>
              <a:rPr lang="en-US" b="1" i="1" dirty="0">
                <a:effectLst/>
              </a:rPr>
              <a:t>TTS</a:t>
            </a:r>
            <a:r>
              <a:rPr lang="en-US" b="1" dirty="0">
                <a:effectLst/>
              </a:rPr>
              <a:t>, and </a:t>
            </a:r>
            <a:r>
              <a:rPr lang="en-US" b="1" i="1" dirty="0">
                <a:effectLst/>
              </a:rPr>
              <a:t>TTR </a:t>
            </a:r>
            <a:r>
              <a:rPr lang="en-US" b="1" dirty="0">
                <a:effectLst/>
              </a:rPr>
              <a:t>into the strategic planning of manufacturers. In addition, using </a:t>
            </a:r>
            <a:r>
              <a:rPr lang="en-US" b="1" i="1" dirty="0">
                <a:effectLst/>
              </a:rPr>
              <a:t>TTA </a:t>
            </a:r>
            <a:r>
              <a:rPr lang="en-US" b="1" dirty="0">
                <a:effectLst/>
              </a:rPr>
              <a:t>and focusing on internal capabilities such as design modification, process adjustments, line balancing, and production scheduling, manufacturers can continue operations during disruptions and enhance their overall supply chain resilience.</a:t>
            </a:r>
            <a:endParaRPr lang="en-US" b="1" dirty="0"/>
          </a:p>
        </p:txBody>
      </p:sp>
      <p:pic>
        <p:nvPicPr>
          <p:cNvPr id="4" name="Slide 10">
            <a:hlinkClick r:id="" action="ppaction://media"/>
            <a:extLst>
              <a:ext uri="{FF2B5EF4-FFF2-40B4-BE49-F238E27FC236}">
                <a16:creationId xmlns:a16="http://schemas.microsoft.com/office/drawing/2014/main" id="{A0E97FB2-55DA-817C-E06A-E69388D39B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9700" y="135466"/>
            <a:ext cx="406400" cy="406400"/>
          </a:xfrm>
          <a:prstGeom prst="rect">
            <a:avLst/>
          </a:prstGeom>
        </p:spPr>
      </p:pic>
    </p:spTree>
    <p:extLst>
      <p:ext uri="{BB962C8B-B14F-4D97-AF65-F5344CB8AC3E}">
        <p14:creationId xmlns:p14="http://schemas.microsoft.com/office/powerpoint/2010/main" val="1208434942"/>
      </p:ext>
    </p:extLst>
  </p:cSld>
  <p:clrMapOvr>
    <a:masterClrMapping/>
  </p:clrMapOvr>
  <mc:AlternateContent xmlns:mc="http://schemas.openxmlformats.org/markup-compatibility/2006" xmlns:p14="http://schemas.microsoft.com/office/powerpoint/2010/main">
    <mc:Choice Requires="p14">
      <p:transition spd="slow" p14:dur="2000" advTm="60000"/>
    </mc:Choice>
    <mc:Fallback xmlns="">
      <p:transition spd="slow" advTm="6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EE0B6E2-7CE8-4D86-87FC-4B58A7D8E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Thanks”">
            <a:extLst>
              <a:ext uri="{FF2B5EF4-FFF2-40B4-BE49-F238E27FC236}">
                <a16:creationId xmlns:a16="http://schemas.microsoft.com/office/drawing/2014/main" id="{8F3D8258-F9B3-6007-F510-C1326CFD6C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 b="1517"/>
          <a:stretch/>
        </p:blipFill>
        <p:spPr bwMode="auto">
          <a:xfrm>
            <a:off x="577637" y="424330"/>
            <a:ext cx="11036726" cy="5869478"/>
          </a:xfrm>
          <a:custGeom>
            <a:avLst/>
            <a:gdLst/>
            <a:ahLst/>
            <a:cxnLst/>
            <a:rect l="l" t="t" r="r" b="b"/>
            <a:pathLst>
              <a:path w="10630858" h="5869478">
                <a:moveTo>
                  <a:pt x="5791061" y="218"/>
                </a:moveTo>
                <a:cubicBezTo>
                  <a:pt x="5877327" y="-560"/>
                  <a:pt x="5971399" y="626"/>
                  <a:pt x="6073275" y="5793"/>
                </a:cubicBezTo>
                <a:cubicBezTo>
                  <a:pt x="6098744" y="7086"/>
                  <a:pt x="6121786" y="8165"/>
                  <a:pt x="6142651" y="9057"/>
                </a:cubicBezTo>
                <a:lnTo>
                  <a:pt x="6164185" y="9874"/>
                </a:lnTo>
                <a:lnTo>
                  <a:pt x="6258731" y="5793"/>
                </a:lnTo>
                <a:lnTo>
                  <a:pt x="6319194" y="2002"/>
                </a:lnTo>
                <a:lnTo>
                  <a:pt x="6413049" y="11772"/>
                </a:lnTo>
                <a:cubicBezTo>
                  <a:pt x="6592720" y="42783"/>
                  <a:pt x="6774188" y="66100"/>
                  <a:pt x="6956654" y="46745"/>
                </a:cubicBezTo>
                <a:cubicBezTo>
                  <a:pt x="7082424" y="33223"/>
                  <a:pt x="7207994" y="25294"/>
                  <a:pt x="7334364" y="25763"/>
                </a:cubicBezTo>
                <a:cubicBezTo>
                  <a:pt x="7624835" y="25763"/>
                  <a:pt x="7915502" y="28559"/>
                  <a:pt x="8205974" y="22730"/>
                </a:cubicBezTo>
                <a:cubicBezTo>
                  <a:pt x="8464499" y="17601"/>
                  <a:pt x="8722029" y="6412"/>
                  <a:pt x="8980756" y="34620"/>
                </a:cubicBezTo>
                <a:cubicBezTo>
                  <a:pt x="9362658" y="76124"/>
                  <a:pt x="9746556" y="62832"/>
                  <a:pt x="10129655" y="57937"/>
                </a:cubicBezTo>
                <a:lnTo>
                  <a:pt x="10163726" y="56766"/>
                </a:lnTo>
                <a:lnTo>
                  <a:pt x="10254950" y="73131"/>
                </a:lnTo>
                <a:lnTo>
                  <a:pt x="10311819" y="101928"/>
                </a:lnTo>
                <a:cubicBezTo>
                  <a:pt x="10479504" y="200737"/>
                  <a:pt x="10591476" y="367254"/>
                  <a:pt x="10625532" y="561669"/>
                </a:cubicBezTo>
                <a:lnTo>
                  <a:pt x="10626834" y="578090"/>
                </a:lnTo>
                <a:lnTo>
                  <a:pt x="10611964" y="734537"/>
                </a:lnTo>
                <a:cubicBezTo>
                  <a:pt x="10602387" y="823467"/>
                  <a:pt x="10587763" y="913306"/>
                  <a:pt x="10611964" y="1001326"/>
                </a:cubicBezTo>
                <a:cubicBezTo>
                  <a:pt x="10628543" y="1062669"/>
                  <a:pt x="10632231" y="1127783"/>
                  <a:pt x="10622705" y="1191154"/>
                </a:cubicBezTo>
                <a:cubicBezTo>
                  <a:pt x="10606645" y="1303627"/>
                  <a:pt x="10603293" y="1418084"/>
                  <a:pt x="10612740" y="1531572"/>
                </a:cubicBezTo>
                <a:cubicBezTo>
                  <a:pt x="10618978" y="1606398"/>
                  <a:pt x="10618020" y="1681815"/>
                  <a:pt x="10609893" y="1756397"/>
                </a:cubicBezTo>
                <a:cubicBezTo>
                  <a:pt x="10599152" y="1856690"/>
                  <a:pt x="10582457" y="1958800"/>
                  <a:pt x="10602776" y="2059394"/>
                </a:cubicBezTo>
                <a:cubicBezTo>
                  <a:pt x="10635130" y="2219226"/>
                  <a:pt x="10628659" y="2378906"/>
                  <a:pt x="10615717" y="2539949"/>
                </a:cubicBezTo>
                <a:cubicBezTo>
                  <a:pt x="10606011" y="2659785"/>
                  <a:pt x="10595269" y="2780984"/>
                  <a:pt x="10614682" y="2902183"/>
                </a:cubicBezTo>
                <a:cubicBezTo>
                  <a:pt x="10623029" y="2958418"/>
                  <a:pt x="10623029" y="3015928"/>
                  <a:pt x="10614682" y="3072165"/>
                </a:cubicBezTo>
                <a:cubicBezTo>
                  <a:pt x="10604587" y="3147914"/>
                  <a:pt x="10595010" y="3222907"/>
                  <a:pt x="10607952" y="3299413"/>
                </a:cubicBezTo>
                <a:cubicBezTo>
                  <a:pt x="10613646" y="3332743"/>
                  <a:pt x="10617917" y="3366376"/>
                  <a:pt x="10620894" y="3400009"/>
                </a:cubicBezTo>
                <a:cubicBezTo>
                  <a:pt x="10626822" y="3485877"/>
                  <a:pt x="10624699" y="3572233"/>
                  <a:pt x="10614553" y="3657556"/>
                </a:cubicBezTo>
                <a:cubicBezTo>
                  <a:pt x="10604846" y="3756637"/>
                  <a:pt x="10620635" y="3856323"/>
                  <a:pt x="10607694" y="3955100"/>
                </a:cubicBezTo>
                <a:cubicBezTo>
                  <a:pt x="10598504" y="4034653"/>
                  <a:pt x="10598155" y="4115265"/>
                  <a:pt x="10606658" y="4194923"/>
                </a:cubicBezTo>
                <a:cubicBezTo>
                  <a:pt x="10621954" y="4345512"/>
                  <a:pt x="10620998" y="4497755"/>
                  <a:pt x="10603811" y="4648057"/>
                </a:cubicBezTo>
                <a:cubicBezTo>
                  <a:pt x="10593198" y="4735775"/>
                  <a:pt x="10587116" y="4826067"/>
                  <a:pt x="10606140" y="4912119"/>
                </a:cubicBezTo>
                <a:cubicBezTo>
                  <a:pt x="10628530" y="5013245"/>
                  <a:pt x="10633189" y="5114446"/>
                  <a:pt x="10629921" y="5215515"/>
                </a:cubicBezTo>
                <a:lnTo>
                  <a:pt x="10625356" y="5273604"/>
                </a:lnTo>
                <a:lnTo>
                  <a:pt x="10624284" y="5284086"/>
                </a:lnTo>
                <a:cubicBezTo>
                  <a:pt x="10601148" y="5404993"/>
                  <a:pt x="10545219" y="5529874"/>
                  <a:pt x="10458692" y="5632218"/>
                </a:cubicBezTo>
                <a:lnTo>
                  <a:pt x="10418904" y="5670857"/>
                </a:lnTo>
                <a:lnTo>
                  <a:pt x="10417064" y="5673484"/>
                </a:lnTo>
                <a:cubicBezTo>
                  <a:pt x="10307992" y="5802550"/>
                  <a:pt x="10158402" y="5877799"/>
                  <a:pt x="9954609" y="5858572"/>
                </a:cubicBezTo>
                <a:cubicBezTo>
                  <a:pt x="9860355" y="5870096"/>
                  <a:pt x="9750551" y="5855439"/>
                  <a:pt x="9657171" y="5854061"/>
                </a:cubicBezTo>
                <a:lnTo>
                  <a:pt x="9612467" y="5856387"/>
                </a:lnTo>
                <a:lnTo>
                  <a:pt x="9279984" y="5838331"/>
                </a:lnTo>
                <a:cubicBezTo>
                  <a:pt x="9153141" y="5834280"/>
                  <a:pt x="9026273" y="5834164"/>
                  <a:pt x="8899305" y="5841275"/>
                </a:cubicBezTo>
                <a:cubicBezTo>
                  <a:pt x="8761407" y="5850940"/>
                  <a:pt x="8623304" y="5854733"/>
                  <a:pt x="8485266" y="5852671"/>
                </a:cubicBezTo>
                <a:lnTo>
                  <a:pt x="8314842" y="5842884"/>
                </a:lnTo>
                <a:lnTo>
                  <a:pt x="8193631" y="5825368"/>
                </a:lnTo>
                <a:lnTo>
                  <a:pt x="8029897" y="5818284"/>
                </a:lnTo>
                <a:lnTo>
                  <a:pt x="8028296" y="5817260"/>
                </a:lnTo>
                <a:lnTo>
                  <a:pt x="8008332" y="5817260"/>
                </a:lnTo>
                <a:lnTo>
                  <a:pt x="8006732" y="5818114"/>
                </a:lnTo>
                <a:lnTo>
                  <a:pt x="7839115" y="5825368"/>
                </a:lnTo>
                <a:lnTo>
                  <a:pt x="7801585" y="5830791"/>
                </a:lnTo>
                <a:lnTo>
                  <a:pt x="7734233" y="5834980"/>
                </a:lnTo>
                <a:lnTo>
                  <a:pt x="7482820" y="5855530"/>
                </a:lnTo>
                <a:lnTo>
                  <a:pt x="7445741" y="5854102"/>
                </a:lnTo>
                <a:lnTo>
                  <a:pt x="7403701" y="5858035"/>
                </a:lnTo>
                <a:lnTo>
                  <a:pt x="7155292" y="5854564"/>
                </a:lnTo>
                <a:cubicBezTo>
                  <a:pt x="6874805" y="5835913"/>
                  <a:pt x="6593917" y="5824488"/>
                  <a:pt x="6312830" y="5849900"/>
                </a:cubicBezTo>
                <a:lnTo>
                  <a:pt x="6232577" y="5855788"/>
                </a:lnTo>
                <a:lnTo>
                  <a:pt x="6231985" y="5855764"/>
                </a:lnTo>
                <a:lnTo>
                  <a:pt x="6166003" y="5858572"/>
                </a:lnTo>
                <a:cubicBezTo>
                  <a:pt x="6100624" y="5861901"/>
                  <a:pt x="6043822" y="5864887"/>
                  <a:pt x="5993271" y="5866513"/>
                </a:cubicBezTo>
                <a:lnTo>
                  <a:pt x="5925657" y="5866398"/>
                </a:lnTo>
                <a:lnTo>
                  <a:pt x="5833706" y="5859695"/>
                </a:lnTo>
                <a:cubicBezTo>
                  <a:pt x="5697214" y="5841788"/>
                  <a:pt x="5559607" y="5838897"/>
                  <a:pt x="5422657" y="5851067"/>
                </a:cubicBezTo>
                <a:lnTo>
                  <a:pt x="5250035" y="5858044"/>
                </a:lnTo>
                <a:lnTo>
                  <a:pt x="5151093" y="5858278"/>
                </a:lnTo>
                <a:lnTo>
                  <a:pt x="4972680" y="5851067"/>
                </a:lnTo>
                <a:cubicBezTo>
                  <a:pt x="4829141" y="5841741"/>
                  <a:pt x="4685204" y="5826120"/>
                  <a:pt x="4542066" y="5842905"/>
                </a:cubicBezTo>
                <a:cubicBezTo>
                  <a:pt x="4491758" y="5848734"/>
                  <a:pt x="4441488" y="5852626"/>
                  <a:pt x="4391242" y="5854962"/>
                </a:cubicBezTo>
                <a:lnTo>
                  <a:pt x="4246482" y="5857576"/>
                </a:lnTo>
                <a:lnTo>
                  <a:pt x="4221030" y="5856572"/>
                </a:lnTo>
                <a:lnTo>
                  <a:pt x="4218005" y="5856681"/>
                </a:lnTo>
                <a:lnTo>
                  <a:pt x="3939367" y="5844305"/>
                </a:lnTo>
                <a:cubicBezTo>
                  <a:pt x="3773470" y="5832648"/>
                  <a:pt x="3606974" y="5815626"/>
                  <a:pt x="3441875" y="5843140"/>
                </a:cubicBezTo>
                <a:cubicBezTo>
                  <a:pt x="3386806" y="5851400"/>
                  <a:pt x="3331601" y="5858126"/>
                  <a:pt x="3276306" y="5863318"/>
                </a:cubicBezTo>
                <a:lnTo>
                  <a:pt x="3225006" y="5866706"/>
                </a:lnTo>
                <a:lnTo>
                  <a:pt x="3194056" y="5866407"/>
                </a:lnTo>
                <a:lnTo>
                  <a:pt x="3082891" y="5863061"/>
                </a:lnTo>
                <a:lnTo>
                  <a:pt x="3013959" y="5869302"/>
                </a:lnTo>
                <a:cubicBezTo>
                  <a:pt x="2910698" y="5871464"/>
                  <a:pt x="2845426" y="5852913"/>
                  <a:pt x="2748311" y="5858572"/>
                </a:cubicBezTo>
                <a:cubicBezTo>
                  <a:pt x="2736171" y="5859279"/>
                  <a:pt x="2721419" y="5860082"/>
                  <a:pt x="2704411" y="5860936"/>
                </a:cubicBezTo>
                <a:lnTo>
                  <a:pt x="2650475" y="5863440"/>
                </a:lnTo>
                <a:lnTo>
                  <a:pt x="2436349" y="5854816"/>
                </a:lnTo>
                <a:cubicBezTo>
                  <a:pt x="2095150" y="5845165"/>
                  <a:pt x="1753811" y="5845122"/>
                  <a:pt x="1412584" y="5830782"/>
                </a:cubicBezTo>
                <a:cubicBezTo>
                  <a:pt x="1262458" y="5824256"/>
                  <a:pt x="1113131" y="5859227"/>
                  <a:pt x="963404" y="5861093"/>
                </a:cubicBezTo>
                <a:cubicBezTo>
                  <a:pt x="896140" y="5861967"/>
                  <a:pt x="828812" y="5861342"/>
                  <a:pt x="761431" y="5859896"/>
                </a:cubicBezTo>
                <a:lnTo>
                  <a:pt x="637698" y="5856158"/>
                </a:lnTo>
                <a:lnTo>
                  <a:pt x="592997" y="5853711"/>
                </a:lnTo>
                <a:cubicBezTo>
                  <a:pt x="391136" y="5830428"/>
                  <a:pt x="227663" y="5724844"/>
                  <a:pt x="123577" y="5564333"/>
                </a:cubicBezTo>
                <a:lnTo>
                  <a:pt x="99502" y="5518240"/>
                </a:lnTo>
                <a:lnTo>
                  <a:pt x="95609" y="5512764"/>
                </a:lnTo>
                <a:lnTo>
                  <a:pt x="86221" y="5492812"/>
                </a:lnTo>
                <a:lnTo>
                  <a:pt x="61763" y="5445986"/>
                </a:lnTo>
                <a:lnTo>
                  <a:pt x="56991" y="5430695"/>
                </a:lnTo>
                <a:lnTo>
                  <a:pt x="41922" y="5398673"/>
                </a:lnTo>
                <a:lnTo>
                  <a:pt x="25760" y="5339273"/>
                </a:lnTo>
                <a:lnTo>
                  <a:pt x="16811" y="5271956"/>
                </a:lnTo>
                <a:cubicBezTo>
                  <a:pt x="9305" y="5238090"/>
                  <a:pt x="4710" y="5203585"/>
                  <a:pt x="3092" y="5168860"/>
                </a:cubicBezTo>
                <a:cubicBezTo>
                  <a:pt x="-7132" y="5042101"/>
                  <a:pt x="10081" y="4917108"/>
                  <a:pt x="24446" y="4791844"/>
                </a:cubicBezTo>
                <a:cubicBezTo>
                  <a:pt x="34023" y="4712006"/>
                  <a:pt x="48647" y="4631352"/>
                  <a:pt x="24446" y="4552331"/>
                </a:cubicBezTo>
                <a:cubicBezTo>
                  <a:pt x="7867" y="4497261"/>
                  <a:pt x="4180" y="4438805"/>
                  <a:pt x="13705" y="4381912"/>
                </a:cubicBezTo>
                <a:cubicBezTo>
                  <a:pt x="29766" y="4280940"/>
                  <a:pt x="33117" y="4178184"/>
                  <a:pt x="23670" y="4076300"/>
                </a:cubicBezTo>
                <a:cubicBezTo>
                  <a:pt x="17432" y="4009125"/>
                  <a:pt x="18390" y="3941419"/>
                  <a:pt x="26517" y="3874462"/>
                </a:cubicBezTo>
                <a:cubicBezTo>
                  <a:pt x="37258" y="3784423"/>
                  <a:pt x="53954" y="3692752"/>
                  <a:pt x="33635" y="3602444"/>
                </a:cubicBezTo>
                <a:cubicBezTo>
                  <a:pt x="1280" y="3458954"/>
                  <a:pt x="7751" y="3315599"/>
                  <a:pt x="20694" y="3171022"/>
                </a:cubicBezTo>
                <a:cubicBezTo>
                  <a:pt x="30400" y="3063439"/>
                  <a:pt x="41141" y="2954632"/>
                  <a:pt x="21728" y="2845824"/>
                </a:cubicBezTo>
                <a:cubicBezTo>
                  <a:pt x="13381" y="2795337"/>
                  <a:pt x="13381" y="2743709"/>
                  <a:pt x="21728" y="2693221"/>
                </a:cubicBezTo>
                <a:cubicBezTo>
                  <a:pt x="31823" y="2625218"/>
                  <a:pt x="41400" y="2557892"/>
                  <a:pt x="28458" y="2489208"/>
                </a:cubicBezTo>
                <a:cubicBezTo>
                  <a:pt x="22764" y="2459285"/>
                  <a:pt x="18493" y="2429092"/>
                  <a:pt x="15516" y="2398898"/>
                </a:cubicBezTo>
                <a:cubicBezTo>
                  <a:pt x="9589" y="2321809"/>
                  <a:pt x="11711" y="2244283"/>
                  <a:pt x="21857" y="2167683"/>
                </a:cubicBezTo>
                <a:cubicBezTo>
                  <a:pt x="31564" y="2078733"/>
                  <a:pt x="15776" y="1989238"/>
                  <a:pt x="28717" y="1900560"/>
                </a:cubicBezTo>
                <a:cubicBezTo>
                  <a:pt x="37907" y="1829142"/>
                  <a:pt x="38255" y="1756772"/>
                  <a:pt x="29752" y="1685258"/>
                </a:cubicBezTo>
                <a:cubicBezTo>
                  <a:pt x="14456" y="1550065"/>
                  <a:pt x="15412" y="1413389"/>
                  <a:pt x="32599" y="1278454"/>
                </a:cubicBezTo>
                <a:cubicBezTo>
                  <a:pt x="43212" y="1199704"/>
                  <a:pt x="49294" y="1118644"/>
                  <a:pt x="30270" y="1041390"/>
                </a:cubicBezTo>
                <a:cubicBezTo>
                  <a:pt x="-14509" y="859818"/>
                  <a:pt x="11634" y="677973"/>
                  <a:pt x="30270" y="497354"/>
                </a:cubicBezTo>
                <a:lnTo>
                  <a:pt x="31725" y="472895"/>
                </a:lnTo>
                <a:lnTo>
                  <a:pt x="43781" y="427827"/>
                </a:lnTo>
                <a:lnTo>
                  <a:pt x="50994" y="413476"/>
                </a:lnTo>
                <a:lnTo>
                  <a:pt x="58372" y="387895"/>
                </a:lnTo>
                <a:cubicBezTo>
                  <a:pt x="111660" y="254431"/>
                  <a:pt x="198390" y="154469"/>
                  <a:pt x="306361" y="90092"/>
                </a:cubicBezTo>
                <a:lnTo>
                  <a:pt x="343340" y="71955"/>
                </a:lnTo>
                <a:lnTo>
                  <a:pt x="451947" y="55771"/>
                </a:lnTo>
                <a:lnTo>
                  <a:pt x="480681" y="50638"/>
                </a:lnTo>
                <a:lnTo>
                  <a:pt x="500476" y="51097"/>
                </a:lnTo>
                <a:cubicBezTo>
                  <a:pt x="614729" y="49684"/>
                  <a:pt x="728933" y="43772"/>
                  <a:pt x="843024" y="32056"/>
                </a:cubicBezTo>
                <a:cubicBezTo>
                  <a:pt x="1123212" y="7156"/>
                  <a:pt x="1404499" y="3566"/>
                  <a:pt x="1685086" y="21332"/>
                </a:cubicBezTo>
                <a:cubicBezTo>
                  <a:pt x="1938623" y="33688"/>
                  <a:pt x="2191759" y="64000"/>
                  <a:pt x="2445896" y="38121"/>
                </a:cubicBezTo>
                <a:cubicBezTo>
                  <a:pt x="2489616" y="33690"/>
                  <a:pt x="2532937" y="26111"/>
                  <a:pt x="2576333" y="19030"/>
                </a:cubicBezTo>
                <a:lnTo>
                  <a:pt x="2696353" y="4251"/>
                </a:lnTo>
                <a:lnTo>
                  <a:pt x="2745536" y="5232"/>
                </a:lnTo>
                <a:cubicBezTo>
                  <a:pt x="2818993" y="6452"/>
                  <a:pt x="2887864" y="7004"/>
                  <a:pt x="2947014" y="5793"/>
                </a:cubicBezTo>
                <a:cubicBezTo>
                  <a:pt x="3006163" y="4584"/>
                  <a:pt x="3060036" y="3178"/>
                  <a:pt x="3110399" y="1949"/>
                </a:cubicBezTo>
                <a:lnTo>
                  <a:pt x="3199002" y="221"/>
                </a:lnTo>
                <a:lnTo>
                  <a:pt x="3325015" y="3583"/>
                </a:lnTo>
                <a:cubicBezTo>
                  <a:pt x="3530714" y="12997"/>
                  <a:pt x="3736239" y="28910"/>
                  <a:pt x="3941762" y="43248"/>
                </a:cubicBezTo>
                <a:cubicBezTo>
                  <a:pt x="4091489" y="53739"/>
                  <a:pt x="4241215" y="66563"/>
                  <a:pt x="4390942" y="37886"/>
                </a:cubicBezTo>
                <a:cubicBezTo>
                  <a:pt x="4517292" y="15154"/>
                  <a:pt x="4645537" y="10467"/>
                  <a:pt x="4772844" y="23896"/>
                </a:cubicBezTo>
                <a:cubicBezTo>
                  <a:pt x="4885597" y="37327"/>
                  <a:pt x="4999052" y="40520"/>
                  <a:pt x="5112224" y="33456"/>
                </a:cubicBezTo>
                <a:lnTo>
                  <a:pt x="5477482" y="6922"/>
                </a:lnTo>
                <a:lnTo>
                  <a:pt x="5517883" y="7607"/>
                </a:lnTo>
                <a:lnTo>
                  <a:pt x="5555683" y="6426"/>
                </a:lnTo>
                <a:cubicBezTo>
                  <a:pt x="5626335" y="3737"/>
                  <a:pt x="5704795" y="995"/>
                  <a:pt x="5791061" y="218"/>
                </a:cubicBezTo>
                <a:close/>
              </a:path>
            </a:pathLst>
          </a:custGeom>
          <a:noFill/>
          <a:extLst>
            <a:ext uri="{909E8E84-426E-40DD-AFC4-6F175D3DCCD1}">
              <a14:hiddenFill xmlns:a14="http://schemas.microsoft.com/office/drawing/2010/main">
                <a:solidFill>
                  <a:srgbClr val="FFFFFF"/>
                </a:solidFill>
              </a14:hiddenFill>
            </a:ext>
          </a:extLst>
        </p:spPr>
      </p:pic>
      <p:pic>
        <p:nvPicPr>
          <p:cNvPr id="3" name="Thanks">
            <a:hlinkClick r:id="" action="ppaction://media"/>
            <a:extLst>
              <a:ext uri="{FF2B5EF4-FFF2-40B4-BE49-F238E27FC236}">
                <a16:creationId xmlns:a16="http://schemas.microsoft.com/office/drawing/2014/main" id="{DBD3269F-D985-6CDB-8894-27F2864930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99346" y="258234"/>
            <a:ext cx="406400" cy="406400"/>
          </a:xfrm>
          <a:prstGeom prst="rect">
            <a:avLst/>
          </a:prstGeom>
        </p:spPr>
      </p:pic>
    </p:spTree>
    <p:extLst>
      <p:ext uri="{BB962C8B-B14F-4D97-AF65-F5344CB8AC3E}">
        <p14:creationId xmlns:p14="http://schemas.microsoft.com/office/powerpoint/2010/main" val="60659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8F57AFC8-5A16-EB18-F8BC-F9B8F9AFE655}"/>
              </a:ext>
            </a:extLst>
          </p:cNvPr>
          <p:cNvSpPr>
            <a:spLocks noGrp="1"/>
          </p:cNvSpPr>
          <p:nvPr>
            <p:ph idx="1"/>
          </p:nvPr>
        </p:nvSpPr>
        <p:spPr>
          <a:xfrm>
            <a:off x="301213" y="1383790"/>
            <a:ext cx="5955654" cy="4809777"/>
          </a:xfrm>
        </p:spPr>
        <p:txBody>
          <a:bodyPr>
            <a:normAutofit fontScale="92500" lnSpcReduction="10000"/>
          </a:bodyPr>
          <a:lstStyle/>
          <a:p>
            <a:r>
              <a:rPr lang="en-US" sz="2400" dirty="0"/>
              <a:t>Mass customization refers to the ability to produce personalized products or services in large quantities and at a reasonable cost by utilizing adaptable processes</a:t>
            </a:r>
            <a:r>
              <a:rPr lang="en-US" sz="2400" baseline="30000" dirty="0"/>
              <a:t>1</a:t>
            </a:r>
            <a:r>
              <a:rPr lang="en-US" sz="2400" dirty="0"/>
              <a:t>. </a:t>
            </a:r>
          </a:p>
          <a:p>
            <a:endParaRPr lang="en-US" sz="2400" dirty="0"/>
          </a:p>
          <a:p>
            <a:r>
              <a:rPr lang="en-US" sz="2400" dirty="0"/>
              <a:t>In this study we analyze the disruptions in mass customization companies. We observed the strategy of the manufacturer improving the capability of adaptation. </a:t>
            </a:r>
          </a:p>
          <a:p>
            <a:endParaRPr lang="en-US" sz="2400" dirty="0"/>
          </a:p>
          <a:p>
            <a:r>
              <a:rPr lang="en-US" sz="2400" dirty="0"/>
              <a:t>Our analysis will detail the timing of various adaptations and modifications, including part design modification, manufacturing process changes, line rebalancing, and rescheduling, among others, that affect the disruption period. </a:t>
            </a:r>
          </a:p>
        </p:txBody>
      </p:sp>
      <p:pic>
        <p:nvPicPr>
          <p:cNvPr id="9" name="Picture 8">
            <a:extLst>
              <a:ext uri="{FF2B5EF4-FFF2-40B4-BE49-F238E27FC236}">
                <a16:creationId xmlns:a16="http://schemas.microsoft.com/office/drawing/2014/main" id="{23F9FEED-F3FB-18FD-D2F6-13D8FAAE3C1A}"/>
              </a:ext>
            </a:extLst>
          </p:cNvPr>
          <p:cNvPicPr>
            <a:picLocks noChangeAspect="1"/>
          </p:cNvPicPr>
          <p:nvPr/>
        </p:nvPicPr>
        <p:blipFill rotWithShape="1">
          <a:blip r:embed="rId5"/>
          <a:srcRect l="18231" r="14815" b="30136"/>
          <a:stretch/>
        </p:blipFill>
        <p:spPr>
          <a:xfrm>
            <a:off x="6096000" y="9"/>
            <a:ext cx="6094477" cy="6857991"/>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Footer Placeholder 6">
            <a:extLst>
              <a:ext uri="{FF2B5EF4-FFF2-40B4-BE49-F238E27FC236}">
                <a16:creationId xmlns:a16="http://schemas.microsoft.com/office/drawing/2014/main" id="{1A6E3FEB-F3C6-6122-9695-ED311648CB89}"/>
              </a:ext>
            </a:extLst>
          </p:cNvPr>
          <p:cNvSpPr>
            <a:spLocks noGrp="1"/>
          </p:cNvSpPr>
          <p:nvPr>
            <p:ph type="ftr" sz="quarter" idx="11"/>
          </p:nvPr>
        </p:nvSpPr>
        <p:spPr>
          <a:xfrm>
            <a:off x="598451" y="6343221"/>
            <a:ext cx="4114800" cy="365125"/>
          </a:xfrm>
        </p:spPr>
        <p:txBody>
          <a:bodyPr>
            <a:normAutofit/>
          </a:bodyPr>
          <a:lstStyle/>
          <a:p>
            <a:pPr algn="l">
              <a:lnSpc>
                <a:spcPct val="90000"/>
              </a:lnSpc>
              <a:spcAft>
                <a:spcPts val="600"/>
              </a:spcAft>
            </a:pPr>
            <a:r>
              <a:rPr lang="en-US" sz="800" dirty="0">
                <a:solidFill>
                  <a:schemeClr val="tx1"/>
                </a:solidFill>
              </a:rPr>
              <a:t>1 Pine, Victor, and Boynton 1993; Eastwood 1996; Da Silveira, Borenstein, and Fogliatto 2001.</a:t>
            </a:r>
          </a:p>
        </p:txBody>
      </p:sp>
      <p:sp>
        <p:nvSpPr>
          <p:cNvPr id="8" name="Slide Number Placeholder 7">
            <a:extLst>
              <a:ext uri="{FF2B5EF4-FFF2-40B4-BE49-F238E27FC236}">
                <a16:creationId xmlns:a16="http://schemas.microsoft.com/office/drawing/2014/main" id="{0FFEA142-5B69-B207-6DF8-E6E84BBF8DBD}"/>
              </a:ext>
            </a:extLst>
          </p:cNvPr>
          <p:cNvSpPr>
            <a:spLocks noGrp="1"/>
          </p:cNvSpPr>
          <p:nvPr>
            <p:ph type="sldNum" sz="quarter" idx="12"/>
          </p:nvPr>
        </p:nvSpPr>
        <p:spPr>
          <a:xfrm>
            <a:off x="10439400" y="6356350"/>
            <a:ext cx="914400" cy="365125"/>
          </a:xfrm>
        </p:spPr>
        <p:txBody>
          <a:bodyPr>
            <a:normAutofit/>
          </a:bodyPr>
          <a:lstStyle/>
          <a:p>
            <a:pPr>
              <a:spcAft>
                <a:spcPts val="600"/>
              </a:spcAft>
            </a:pPr>
            <a:fld id="{ADAC5C1D-3B50-4A1A-B7FD-05126AD113BC}" type="slidenum">
              <a:rPr lang="en-US">
                <a:solidFill>
                  <a:srgbClr val="FFFFFF"/>
                </a:solidFill>
              </a:rPr>
              <a:pPr>
                <a:spcAft>
                  <a:spcPts val="600"/>
                </a:spcAft>
              </a:pPr>
              <a:t>2</a:t>
            </a:fld>
            <a:endParaRPr lang="en-US" dirty="0">
              <a:solidFill>
                <a:srgbClr val="FFFFFF"/>
              </a:solidFill>
            </a:endParaRPr>
          </a:p>
        </p:txBody>
      </p:sp>
      <p:sp>
        <p:nvSpPr>
          <p:cNvPr id="11" name="TextBox 10">
            <a:extLst>
              <a:ext uri="{FF2B5EF4-FFF2-40B4-BE49-F238E27FC236}">
                <a16:creationId xmlns:a16="http://schemas.microsoft.com/office/drawing/2014/main" id="{3C64F016-BFA6-9510-D455-E6EAEDB1A6F1}"/>
              </a:ext>
            </a:extLst>
          </p:cNvPr>
          <p:cNvSpPr txBox="1"/>
          <p:nvPr/>
        </p:nvSpPr>
        <p:spPr>
          <a:xfrm>
            <a:off x="7347472" y="6582976"/>
            <a:ext cx="4844527" cy="275016"/>
          </a:xfrm>
          <a:prstGeom prst="rect">
            <a:avLst/>
          </a:prstGeom>
          <a:noFill/>
        </p:spPr>
        <p:txBody>
          <a:bodyPr wrap="square">
            <a:spAutoFit/>
          </a:bodyPr>
          <a:lstStyle/>
          <a:p>
            <a:r>
              <a:rPr lang="en-US" sz="600" dirty="0">
                <a:hlinkClick r:id="rId6"/>
              </a:rPr>
              <a:t>https://www.google.com/url?sa=i&amp;url=https%3A%2F%2Fcleverism.com%2Fmass-customization-what-why-how%2F&amp;psig=AOvVaw2MxMunbd</a:t>
            </a:r>
            <a:r>
              <a:rPr lang="en-US" sz="600" dirty="0"/>
              <a:t> _2NMsIkiyR_68w&amp;ust=1699901586768000&amp;source=</a:t>
            </a:r>
            <a:r>
              <a:rPr lang="en-US" sz="600" dirty="0" err="1"/>
              <a:t>images&amp;cd</a:t>
            </a:r>
            <a:r>
              <a:rPr lang="en-US" sz="600" dirty="0"/>
              <a:t>=</a:t>
            </a:r>
            <a:r>
              <a:rPr lang="en-US" sz="600" dirty="0" err="1"/>
              <a:t>vfe&amp;opi</a:t>
            </a:r>
            <a:r>
              <a:rPr lang="en-US" sz="600" dirty="0"/>
              <a:t>=89978449&amp;ved=0CBIQjRxqFwoTCNjStImRv4IDFQAAAAAdAAAAABAg</a:t>
            </a:r>
          </a:p>
        </p:txBody>
      </p:sp>
      <p:sp>
        <p:nvSpPr>
          <p:cNvPr id="4" name="Title 1">
            <a:extLst>
              <a:ext uri="{FF2B5EF4-FFF2-40B4-BE49-F238E27FC236}">
                <a16:creationId xmlns:a16="http://schemas.microsoft.com/office/drawing/2014/main" id="{8F869CE5-1F97-B1A4-003C-57EC9473FADF}"/>
              </a:ext>
            </a:extLst>
          </p:cNvPr>
          <p:cNvSpPr txBox="1">
            <a:spLocks/>
          </p:cNvSpPr>
          <p:nvPr/>
        </p:nvSpPr>
        <p:spPr>
          <a:xfrm>
            <a:off x="473846" y="356910"/>
            <a:ext cx="3807187" cy="141923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latin typeface="+mn-lt"/>
              </a:rPr>
              <a:t>Introduction</a:t>
            </a:r>
          </a:p>
        </p:txBody>
      </p:sp>
      <p:pic>
        <p:nvPicPr>
          <p:cNvPr id="2" name="Slide 2">
            <a:hlinkClick r:id="" action="ppaction://media"/>
            <a:extLst>
              <a:ext uri="{FF2B5EF4-FFF2-40B4-BE49-F238E27FC236}">
                <a16:creationId xmlns:a16="http://schemas.microsoft.com/office/drawing/2014/main" id="{48CDCA67-4B09-3B32-0409-CB718BF46A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4330" y="166538"/>
            <a:ext cx="406400" cy="406400"/>
          </a:xfrm>
          <a:prstGeom prst="rect">
            <a:avLst/>
          </a:prstGeom>
        </p:spPr>
      </p:pic>
    </p:spTree>
    <p:extLst>
      <p:ext uri="{BB962C8B-B14F-4D97-AF65-F5344CB8AC3E}">
        <p14:creationId xmlns:p14="http://schemas.microsoft.com/office/powerpoint/2010/main" val="1902456263"/>
      </p:ext>
    </p:extLst>
  </p:cSld>
  <p:clrMapOvr>
    <a:masterClrMapping/>
  </p:clrMapOvr>
  <mc:AlternateContent xmlns:mc="http://schemas.openxmlformats.org/markup-compatibility/2006" xmlns:p14="http://schemas.microsoft.com/office/powerpoint/2010/main">
    <mc:Choice Requires="p14">
      <p:transition spd="slow" p14:dur="2000" advClick="0" advTm="54000"/>
    </mc:Choice>
    <mc:Fallback xmlns="">
      <p:transition spd="slow" advClick="0" advTm="5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urglass with green sand">
            <a:extLst>
              <a:ext uri="{FF2B5EF4-FFF2-40B4-BE49-F238E27FC236}">
                <a16:creationId xmlns:a16="http://schemas.microsoft.com/office/drawing/2014/main" id="{475D161E-04F7-02DD-CBCF-45D9244477A6}"/>
              </a:ext>
            </a:extLst>
          </p:cNvPr>
          <p:cNvPicPr>
            <a:picLocks noChangeAspect="1"/>
          </p:cNvPicPr>
          <p:nvPr/>
        </p:nvPicPr>
        <p:blipFill rotWithShape="1">
          <a:blip r:embed="rId5"/>
          <a:srcRect l="-761" t="-1" r="13962" b="-1"/>
          <a:stretch/>
        </p:blipFill>
        <p:spPr>
          <a:xfrm>
            <a:off x="-95645" y="0"/>
            <a:ext cx="12284596" cy="6857990"/>
          </a:xfrm>
          <a:prstGeom prst="rect">
            <a:avLst/>
          </a:prstGeom>
          <a:effectLst/>
        </p:spPr>
      </p:pic>
      <p:sp>
        <p:nvSpPr>
          <p:cNvPr id="2" name="Title 1">
            <a:extLst>
              <a:ext uri="{FF2B5EF4-FFF2-40B4-BE49-F238E27FC236}">
                <a16:creationId xmlns:a16="http://schemas.microsoft.com/office/drawing/2014/main" id="{E5160FAB-8AA3-AFE7-588D-D34438BCE29C}"/>
              </a:ext>
            </a:extLst>
          </p:cNvPr>
          <p:cNvSpPr>
            <a:spLocks noGrp="1"/>
          </p:cNvSpPr>
          <p:nvPr>
            <p:ph type="title"/>
          </p:nvPr>
        </p:nvSpPr>
        <p:spPr/>
        <p:txBody>
          <a:bodyPr>
            <a:normAutofit fontScale="90000"/>
          </a:bodyPr>
          <a:lstStyle/>
          <a:p>
            <a:r>
              <a:rPr lang="en-US" sz="4800" b="1" dirty="0">
                <a:latin typeface="+mn-lt"/>
              </a:rPr>
              <a:t>Motivation</a:t>
            </a:r>
          </a:p>
        </p:txBody>
      </p:sp>
      <p:sp>
        <p:nvSpPr>
          <p:cNvPr id="3" name="Content Placeholder 2">
            <a:extLst>
              <a:ext uri="{FF2B5EF4-FFF2-40B4-BE49-F238E27FC236}">
                <a16:creationId xmlns:a16="http://schemas.microsoft.com/office/drawing/2014/main" id="{792B0873-207D-341E-995B-D2F2783C805D}"/>
              </a:ext>
            </a:extLst>
          </p:cNvPr>
          <p:cNvSpPr>
            <a:spLocks noGrp="1"/>
          </p:cNvSpPr>
          <p:nvPr>
            <p:ph idx="1"/>
          </p:nvPr>
        </p:nvSpPr>
        <p:spPr>
          <a:xfrm>
            <a:off x="838200" y="1122947"/>
            <a:ext cx="8977132" cy="5054016"/>
          </a:xfrm>
        </p:spPr>
        <p:txBody>
          <a:bodyPr>
            <a:normAutofit/>
          </a:bodyPr>
          <a:lstStyle/>
          <a:p>
            <a:r>
              <a:rPr lang="en-US" dirty="0"/>
              <a:t>The motivation for this paper was inspired by </a:t>
            </a:r>
            <a:r>
              <a:rPr lang="en-US" dirty="0" err="1"/>
              <a:t>Simch</a:t>
            </a:r>
            <a:r>
              <a:rPr lang="en-US" dirty="0"/>
              <a:t>-Levi et al. (2015, 2018), who defined Time-to-Survive (TTS) as an indicator of the maximum time a manufacturer can operate without performance degradation. </a:t>
            </a:r>
          </a:p>
          <a:p>
            <a:endParaRPr lang="en-US" dirty="0"/>
          </a:p>
          <a:p>
            <a:r>
              <a:rPr lang="en-US" dirty="0"/>
              <a:t>Another inspiration came from </a:t>
            </a:r>
            <a:r>
              <a:rPr lang="en-US" dirty="0" err="1"/>
              <a:t>Miklovic</a:t>
            </a:r>
            <a:r>
              <a:rPr lang="en-US" dirty="0"/>
              <a:t> et al. (2010), who discussed the Cisco risk management system, supplier audits, and the identification of Time-to-Recover (TTR), which refers to the time needed to restore full operational capacity after a disruption. </a:t>
            </a:r>
          </a:p>
        </p:txBody>
      </p:sp>
      <p:pic>
        <p:nvPicPr>
          <p:cNvPr id="5" name="Slide 3">
            <a:hlinkClick r:id="" action="ppaction://media"/>
            <a:extLst>
              <a:ext uri="{FF2B5EF4-FFF2-40B4-BE49-F238E27FC236}">
                <a16:creationId xmlns:a16="http://schemas.microsoft.com/office/drawing/2014/main" id="{D66CE228-1D6E-FE8D-E85B-7DB6EE5419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20133" y="161925"/>
            <a:ext cx="406400" cy="406400"/>
          </a:xfrm>
          <a:prstGeom prst="rect">
            <a:avLst/>
          </a:prstGeom>
        </p:spPr>
      </p:pic>
    </p:spTree>
    <p:extLst>
      <p:ext uri="{BB962C8B-B14F-4D97-AF65-F5344CB8AC3E}">
        <p14:creationId xmlns:p14="http://schemas.microsoft.com/office/powerpoint/2010/main" val="1835561724"/>
      </p:ext>
    </p:extLst>
  </p:cSld>
  <p:clrMapOvr>
    <a:masterClrMapping/>
  </p:clrMapOvr>
  <mc:AlternateContent xmlns:mc="http://schemas.openxmlformats.org/markup-compatibility/2006" xmlns:p14="http://schemas.microsoft.com/office/powerpoint/2010/main">
    <mc:Choice Requires="p14">
      <p:transition spd="slow" p14:dur="2000" advClick="0" advTm="51000"/>
    </mc:Choice>
    <mc:Fallback xmlns="">
      <p:transition spd="slow" advClick="0" advTm="5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54D9-4A0B-3151-6640-15287AFAAC93}"/>
              </a:ext>
            </a:extLst>
          </p:cNvPr>
          <p:cNvSpPr>
            <a:spLocks noGrp="1"/>
          </p:cNvSpPr>
          <p:nvPr>
            <p:ph type="title"/>
          </p:nvPr>
        </p:nvSpPr>
        <p:spPr/>
        <p:txBody>
          <a:bodyPr>
            <a:noAutofit/>
          </a:bodyPr>
          <a:lstStyle/>
          <a:p>
            <a:r>
              <a:rPr lang="en-US" sz="4300" b="1" dirty="0">
                <a:latin typeface="+mn-lt"/>
              </a:rPr>
              <a:t>Motivation</a:t>
            </a:r>
          </a:p>
        </p:txBody>
      </p:sp>
      <p:pic>
        <p:nvPicPr>
          <p:cNvPr id="5" name="Picture 4">
            <a:extLst>
              <a:ext uri="{FF2B5EF4-FFF2-40B4-BE49-F238E27FC236}">
                <a16:creationId xmlns:a16="http://schemas.microsoft.com/office/drawing/2014/main" id="{69E951F6-2BA2-E8B9-0820-C09456BFF7D6}"/>
              </a:ext>
            </a:extLst>
          </p:cNvPr>
          <p:cNvPicPr>
            <a:picLocks noChangeAspect="1"/>
          </p:cNvPicPr>
          <p:nvPr/>
        </p:nvPicPr>
        <p:blipFill>
          <a:blip r:embed="rId4"/>
          <a:stretch>
            <a:fillRect/>
          </a:stretch>
        </p:blipFill>
        <p:spPr>
          <a:xfrm>
            <a:off x="838200" y="3536855"/>
            <a:ext cx="10755924" cy="2007417"/>
          </a:xfrm>
          <a:prstGeom prst="rect">
            <a:avLst/>
          </a:prstGeom>
        </p:spPr>
      </p:pic>
      <p:pic>
        <p:nvPicPr>
          <p:cNvPr id="15" name="Picture 14">
            <a:extLst>
              <a:ext uri="{FF2B5EF4-FFF2-40B4-BE49-F238E27FC236}">
                <a16:creationId xmlns:a16="http://schemas.microsoft.com/office/drawing/2014/main" id="{BCF5F519-042A-889F-A38B-35072554AB2A}"/>
              </a:ext>
            </a:extLst>
          </p:cNvPr>
          <p:cNvPicPr>
            <a:picLocks noChangeAspect="1"/>
          </p:cNvPicPr>
          <p:nvPr/>
        </p:nvPicPr>
        <p:blipFill>
          <a:blip r:embed="rId5"/>
          <a:stretch>
            <a:fillRect/>
          </a:stretch>
        </p:blipFill>
        <p:spPr>
          <a:xfrm>
            <a:off x="744415" y="1156400"/>
            <a:ext cx="10703169" cy="2272599"/>
          </a:xfrm>
          <a:prstGeom prst="rect">
            <a:avLst/>
          </a:prstGeom>
        </p:spPr>
      </p:pic>
      <p:pic>
        <p:nvPicPr>
          <p:cNvPr id="7" name="Slide 4">
            <a:hlinkClick r:id="" action="ppaction://media"/>
            <a:extLst>
              <a:ext uri="{FF2B5EF4-FFF2-40B4-BE49-F238E27FC236}">
                <a16:creationId xmlns:a16="http://schemas.microsoft.com/office/drawing/2014/main" id="{886C9991-7ECE-2693-B95F-E481FDEDBBAC}"/>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6"/>
          <a:stretch>
            <a:fillRect/>
          </a:stretch>
        </p:blipFill>
        <p:spPr>
          <a:xfrm>
            <a:off x="165100" y="127529"/>
            <a:ext cx="406400" cy="406400"/>
          </a:xfrm>
        </p:spPr>
      </p:pic>
    </p:spTree>
    <p:extLst>
      <p:ext uri="{BB962C8B-B14F-4D97-AF65-F5344CB8AC3E}">
        <p14:creationId xmlns:p14="http://schemas.microsoft.com/office/powerpoint/2010/main" val="393973074"/>
      </p:ext>
    </p:extLst>
  </p:cSld>
  <p:clrMapOvr>
    <a:masterClrMapping/>
  </p:clrMapOvr>
  <mc:AlternateContent xmlns:mc="http://schemas.openxmlformats.org/markup-compatibility/2006" xmlns:p14="http://schemas.microsoft.com/office/powerpoint/2010/main">
    <mc:Choice Requires="p14">
      <p:transition spd="slow" p14:dur="2000" advTm="58000"/>
    </mc:Choice>
    <mc:Fallback xmlns="">
      <p:transition spd="slow" advTm="5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A89CA1-5167-CE1E-F245-2551681720DF}"/>
              </a:ext>
            </a:extLst>
          </p:cNvPr>
          <p:cNvSpPr>
            <a:spLocks noGrp="1"/>
          </p:cNvSpPr>
          <p:nvPr>
            <p:ph type="title"/>
          </p:nvPr>
        </p:nvSpPr>
        <p:spPr>
          <a:xfrm>
            <a:off x="5464327" y="646773"/>
            <a:ext cx="4898873" cy="1203451"/>
          </a:xfrm>
        </p:spPr>
        <p:txBody>
          <a:bodyPr anchor="b">
            <a:normAutofit/>
          </a:bodyPr>
          <a:lstStyle/>
          <a:p>
            <a:r>
              <a:rPr lang="en-US" sz="8000" b="1" dirty="0">
                <a:latin typeface="+mn-lt"/>
              </a:rPr>
              <a:t>Definition</a:t>
            </a: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6">
            <a:extLst>
              <a:ext uri="{FF2B5EF4-FFF2-40B4-BE49-F238E27FC236}">
                <a16:creationId xmlns:a16="http://schemas.microsoft.com/office/drawing/2014/main" id="{FBD4BB6E-081D-26E1-3354-722827176791}"/>
              </a:ext>
            </a:extLst>
          </p:cNvPr>
          <p:cNvSpPr>
            <a:spLocks noGrp="1"/>
          </p:cNvSpPr>
          <p:nvPr>
            <p:ph idx="1"/>
          </p:nvPr>
        </p:nvSpPr>
        <p:spPr>
          <a:xfrm>
            <a:off x="4630724" y="2432807"/>
            <a:ext cx="7371010" cy="4169328"/>
          </a:xfrm>
        </p:spPr>
        <p:txBody>
          <a:bodyPr>
            <a:noAutofit/>
          </a:bodyPr>
          <a:lstStyle/>
          <a:p>
            <a:pPr marL="457200" lvl="1" indent="0">
              <a:buNone/>
            </a:pPr>
            <a:r>
              <a:rPr lang="en-US" sz="3600" b="1" dirty="0"/>
              <a:t>Time-to-Adapt is an indicator for the time between the start of the disruption and the first action implemented, which lets the manufacturer continue production during the disruption.</a:t>
            </a:r>
          </a:p>
        </p:txBody>
      </p:sp>
      <p:pic>
        <p:nvPicPr>
          <p:cNvPr id="3" name="Picture 2">
            <a:extLst>
              <a:ext uri="{FF2B5EF4-FFF2-40B4-BE49-F238E27FC236}">
                <a16:creationId xmlns:a16="http://schemas.microsoft.com/office/drawing/2014/main" id="{68483FF8-10B0-D422-EB12-1CFF174FEF7B}"/>
              </a:ext>
            </a:extLst>
          </p:cNvPr>
          <p:cNvPicPr>
            <a:picLocks noChangeAspect="1"/>
          </p:cNvPicPr>
          <p:nvPr/>
        </p:nvPicPr>
        <p:blipFill>
          <a:blip r:embed="rId5"/>
          <a:stretch>
            <a:fillRect/>
          </a:stretch>
        </p:blipFill>
        <p:spPr>
          <a:xfrm>
            <a:off x="190266" y="2808150"/>
            <a:ext cx="4808728" cy="3846982"/>
          </a:xfrm>
          <a:prstGeom prst="rect">
            <a:avLst/>
          </a:prstGeom>
        </p:spPr>
      </p:pic>
      <p:pic>
        <p:nvPicPr>
          <p:cNvPr id="4" name="Slide 5">
            <a:hlinkClick r:id="" action="ppaction://media"/>
            <a:extLst>
              <a:ext uri="{FF2B5EF4-FFF2-40B4-BE49-F238E27FC236}">
                <a16:creationId xmlns:a16="http://schemas.microsoft.com/office/drawing/2014/main" id="{59038DC0-9107-A554-D344-DD63090CB2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9700" y="240373"/>
            <a:ext cx="406400" cy="406400"/>
          </a:xfrm>
          <a:prstGeom prst="rect">
            <a:avLst/>
          </a:prstGeom>
        </p:spPr>
      </p:pic>
    </p:spTree>
    <p:extLst>
      <p:ext uri="{BB962C8B-B14F-4D97-AF65-F5344CB8AC3E}">
        <p14:creationId xmlns:p14="http://schemas.microsoft.com/office/powerpoint/2010/main" val="705226691"/>
      </p:ext>
    </p:extLst>
  </p:cSld>
  <p:clrMapOvr>
    <a:masterClrMapping/>
  </p:clrMapOvr>
  <mc:AlternateContent xmlns:mc="http://schemas.openxmlformats.org/markup-compatibility/2006" xmlns:p14="http://schemas.microsoft.com/office/powerpoint/2010/main">
    <mc:Choice Requires="p14">
      <p:transition spd="slow" p14:dur="2000" advClick="0" advTm="35000"/>
    </mc:Choice>
    <mc:Fallback xmlns="">
      <p:transition spd="slow" advClick="0" advTm="3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C8BD2-E41B-938B-A4FF-43BD85A7F8EA}"/>
              </a:ext>
            </a:extLst>
          </p:cNvPr>
          <p:cNvSpPr>
            <a:spLocks noGrp="1"/>
          </p:cNvSpPr>
          <p:nvPr>
            <p:ph type="title"/>
          </p:nvPr>
        </p:nvSpPr>
        <p:spPr/>
        <p:txBody>
          <a:bodyPr>
            <a:normAutofit fontScale="90000"/>
          </a:bodyPr>
          <a:lstStyle/>
          <a:p>
            <a:r>
              <a:rPr lang="en-US" sz="4800" b="1" dirty="0">
                <a:latin typeface="+mn-lt"/>
              </a:rPr>
              <a:t>Literature Review</a:t>
            </a:r>
          </a:p>
        </p:txBody>
      </p:sp>
      <p:graphicFrame>
        <p:nvGraphicFramePr>
          <p:cNvPr id="7" name="Content Placeholder 6">
            <a:extLst>
              <a:ext uri="{FF2B5EF4-FFF2-40B4-BE49-F238E27FC236}">
                <a16:creationId xmlns:a16="http://schemas.microsoft.com/office/drawing/2014/main" id="{5DB204E3-7031-3295-5873-4921269F7756}"/>
              </a:ext>
            </a:extLst>
          </p:cNvPr>
          <p:cNvGraphicFramePr>
            <a:graphicFrameLocks noGrp="1"/>
          </p:cNvGraphicFramePr>
          <p:nvPr>
            <p:ph idx="1"/>
            <p:extLst>
              <p:ext uri="{D42A27DB-BD31-4B8C-83A1-F6EECF244321}">
                <p14:modId xmlns:p14="http://schemas.microsoft.com/office/powerpoint/2010/main" val="655931061"/>
              </p:ext>
            </p:extLst>
          </p:nvPr>
        </p:nvGraphicFramePr>
        <p:xfrm>
          <a:off x="838200" y="1122362"/>
          <a:ext cx="10591800" cy="4797790"/>
        </p:xfrm>
        <a:graphic>
          <a:graphicData uri="http://schemas.openxmlformats.org/drawingml/2006/table">
            <a:tbl>
              <a:tblPr firstRow="1" bandRow="1">
                <a:tableStyleId>{5C22544A-7EE6-4342-B048-85BDC9FD1C3A}</a:tableStyleId>
              </a:tblPr>
              <a:tblGrid>
                <a:gridCol w="4589585">
                  <a:extLst>
                    <a:ext uri="{9D8B030D-6E8A-4147-A177-3AD203B41FA5}">
                      <a16:colId xmlns:a16="http://schemas.microsoft.com/office/drawing/2014/main" val="2058622108"/>
                    </a:ext>
                  </a:extLst>
                </a:gridCol>
                <a:gridCol w="6002215">
                  <a:extLst>
                    <a:ext uri="{9D8B030D-6E8A-4147-A177-3AD203B41FA5}">
                      <a16:colId xmlns:a16="http://schemas.microsoft.com/office/drawing/2014/main" val="2257903557"/>
                    </a:ext>
                  </a:extLst>
                </a:gridCol>
              </a:tblGrid>
              <a:tr h="404900">
                <a:tc>
                  <a:txBody>
                    <a:bodyPr/>
                    <a:lstStyle/>
                    <a:p>
                      <a:r>
                        <a:rPr lang="en-US" dirty="0"/>
                        <a:t>Category of research</a:t>
                      </a:r>
                    </a:p>
                  </a:txBody>
                  <a:tcPr/>
                </a:tc>
                <a:tc>
                  <a:txBody>
                    <a:bodyPr/>
                    <a:lstStyle/>
                    <a:p>
                      <a:r>
                        <a:rPr lang="en-US" dirty="0"/>
                        <a:t>References</a:t>
                      </a:r>
                    </a:p>
                  </a:txBody>
                  <a:tcPr/>
                </a:tc>
                <a:extLst>
                  <a:ext uri="{0D108BD9-81ED-4DB2-BD59-A6C34878D82A}">
                    <a16:rowId xmlns:a16="http://schemas.microsoft.com/office/drawing/2014/main" val="1514591959"/>
                  </a:ext>
                </a:extLst>
              </a:tr>
              <a:tr h="698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Causes and Effects of Disruptions</a:t>
                      </a:r>
                    </a:p>
                  </a:txBody>
                  <a:tcPr/>
                </a:tc>
                <a:tc>
                  <a:txBody>
                    <a:bodyPr/>
                    <a:lstStyle/>
                    <a:p>
                      <a:r>
                        <a:rPr lang="en-US" dirty="0"/>
                        <a:t>Dolgui, Ivanov, and Sokolov (2018) ; </a:t>
                      </a:r>
                      <a:r>
                        <a:rPr lang="fr-FR" dirty="0"/>
                        <a:t>Queiroz et al. (2022);</a:t>
                      </a:r>
                      <a:endParaRPr lang="en-US" dirty="0"/>
                    </a:p>
                    <a:p>
                      <a:r>
                        <a:rPr lang="en-US" dirty="0"/>
                        <a:t>Ivanov (2023) ; Ivanov and Dolgui (2022a)</a:t>
                      </a:r>
                    </a:p>
                  </a:txBody>
                  <a:tcPr/>
                </a:tc>
                <a:extLst>
                  <a:ext uri="{0D108BD9-81ED-4DB2-BD59-A6C34878D82A}">
                    <a16:rowId xmlns:a16="http://schemas.microsoft.com/office/drawing/2014/main" val="244313517"/>
                  </a:ext>
                </a:extLst>
              </a:tr>
              <a:tr h="998384">
                <a:tc>
                  <a:txBody>
                    <a:bodyPr/>
                    <a:lstStyle/>
                    <a:p>
                      <a:r>
                        <a:rPr lang="en-US" dirty="0"/>
                        <a:t>Strategy Analysis and Post-Pandemic Adaptation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Craighead, Ketchen Jr, and Darby (2020); Ivanov (2021); Ardolino et al. (2022); Bode and Macdonald (2017); Govindan et al. (2023)</a:t>
                      </a:r>
                    </a:p>
                  </a:txBody>
                  <a:tcPr/>
                </a:tc>
                <a:extLst>
                  <a:ext uri="{0D108BD9-81ED-4DB2-BD59-A6C34878D82A}">
                    <a16:rowId xmlns:a16="http://schemas.microsoft.com/office/drawing/2014/main" val="1240948426"/>
                  </a:ext>
                </a:extLst>
              </a:tr>
              <a:tr h="698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Mitigation Strategies for Manufacturers</a:t>
                      </a:r>
                    </a:p>
                    <a:p>
                      <a:endParaRPr lang="en-US" dirty="0"/>
                    </a:p>
                  </a:txBody>
                  <a:tcPr/>
                </a:tc>
                <a:tc>
                  <a:txBody>
                    <a:bodyPr/>
                    <a:lstStyle/>
                    <a:p>
                      <a:r>
                        <a:rPr lang="en-US" dirty="0"/>
                        <a:t>Miklovic and Witty (2010); Simchi-Levi, Wang, and Wei (2018); Simchi-Levi, Schmidt, and Wei 2014; Simchi-Levi et al. 2015.</a:t>
                      </a:r>
                    </a:p>
                  </a:txBody>
                  <a:tcPr/>
                </a:tc>
                <a:extLst>
                  <a:ext uri="{0D108BD9-81ED-4DB2-BD59-A6C34878D82A}">
                    <a16:rowId xmlns:a16="http://schemas.microsoft.com/office/drawing/2014/main" val="405402708"/>
                  </a:ext>
                </a:extLst>
              </a:tr>
              <a:tr h="998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Supply Chain Disruption and Resilience</a:t>
                      </a: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Chopra, Sodhi, and L¨ucker (2021) ; Ivanov et al. (2023); </a:t>
                      </a:r>
                      <a:r>
                        <a:rPr lang="it-IT" dirty="0"/>
                        <a:t>Aldrighetti, Battini, and Ivanov (2023); </a:t>
                      </a:r>
                      <a:r>
                        <a:rPr lang="en-US" dirty="0"/>
                        <a:t>Ivanov and Dolgui (2022b); </a:t>
                      </a:r>
                    </a:p>
                  </a:txBody>
                  <a:tcPr/>
                </a:tc>
                <a:extLst>
                  <a:ext uri="{0D108BD9-81ED-4DB2-BD59-A6C34878D82A}">
                    <a16:rowId xmlns:a16="http://schemas.microsoft.com/office/drawing/2014/main" val="545927163"/>
                  </a:ext>
                </a:extLst>
              </a:tr>
              <a:tr h="998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effect of disruption on mass production and mass customization manufacturers</a:t>
                      </a:r>
                    </a:p>
                    <a:p>
                      <a:endParaRPr lang="en-US" dirty="0"/>
                    </a:p>
                  </a:txBody>
                  <a:tcPr/>
                </a:tc>
                <a:tc>
                  <a:txBody>
                    <a:bodyPr/>
                    <a:lstStyle/>
                    <a:p>
                      <a:r>
                        <a:rPr lang="de-DE" dirty="0"/>
                        <a:t>Ahmad, Schroeder, and Mallick (2010); </a:t>
                      </a:r>
                      <a:r>
                        <a:rPr lang="en-US" dirty="0"/>
                        <a:t>Aldrighetti et al. (2021b); Da Silveira, Borenstein, and Fogliatto (2001); Eastwood (1996) </a:t>
                      </a:r>
                    </a:p>
                  </a:txBody>
                  <a:tcPr/>
                </a:tc>
                <a:extLst>
                  <a:ext uri="{0D108BD9-81ED-4DB2-BD59-A6C34878D82A}">
                    <a16:rowId xmlns:a16="http://schemas.microsoft.com/office/drawing/2014/main" val="2841215898"/>
                  </a:ext>
                </a:extLst>
              </a:tr>
            </a:tbl>
          </a:graphicData>
        </a:graphic>
      </p:graphicFrame>
      <p:pic>
        <p:nvPicPr>
          <p:cNvPr id="3" name="Slide 6">
            <a:hlinkClick r:id="" action="ppaction://media"/>
            <a:extLst>
              <a:ext uri="{FF2B5EF4-FFF2-40B4-BE49-F238E27FC236}">
                <a16:creationId xmlns:a16="http://schemas.microsoft.com/office/drawing/2014/main" id="{3F199797-43D2-E190-B061-07746F80312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35466" y="97367"/>
            <a:ext cx="406400" cy="406400"/>
          </a:xfrm>
          <a:prstGeom prst="rect">
            <a:avLst/>
          </a:prstGeom>
        </p:spPr>
      </p:pic>
    </p:spTree>
    <p:extLst>
      <p:ext uri="{BB962C8B-B14F-4D97-AF65-F5344CB8AC3E}">
        <p14:creationId xmlns:p14="http://schemas.microsoft.com/office/powerpoint/2010/main" val="1463012443"/>
      </p:ext>
    </p:extLst>
  </p:cSld>
  <p:clrMapOvr>
    <a:masterClrMapping/>
  </p:clrMapOvr>
  <mc:AlternateContent xmlns:mc="http://schemas.openxmlformats.org/markup-compatibility/2006" xmlns:p14="http://schemas.microsoft.com/office/powerpoint/2010/main">
    <mc:Choice Requires="p14">
      <p:transition spd="slow" p14:dur="2000" advTm="22000"/>
    </mc:Choice>
    <mc:Fallback xmlns="">
      <p:transition spd="slow" advTm="2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475442-DD6B-3C11-1352-14EE64608813}"/>
              </a:ext>
            </a:extLst>
          </p:cNvPr>
          <p:cNvSpPr>
            <a:spLocks noGrp="1"/>
          </p:cNvSpPr>
          <p:nvPr>
            <p:ph type="title"/>
          </p:nvPr>
        </p:nvSpPr>
        <p:spPr>
          <a:xfrm>
            <a:off x="890338" y="640080"/>
            <a:ext cx="3734014" cy="818330"/>
          </a:xfrm>
        </p:spPr>
        <p:txBody>
          <a:bodyPr vert="horz" lIns="91440" tIns="45720" rIns="91440" bIns="45720" rtlCol="0" anchor="b">
            <a:normAutofit/>
          </a:bodyPr>
          <a:lstStyle/>
          <a:p>
            <a:r>
              <a:rPr lang="en-US" sz="4300" b="1" dirty="0">
                <a:latin typeface="+mn-lt"/>
              </a:rPr>
              <a:t>Method</a:t>
            </a: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46A01615-690D-6A68-46B9-FB7F73AE413E}"/>
              </a:ext>
            </a:extLst>
          </p:cNvPr>
          <p:cNvPicPr>
            <a:picLocks noChangeAspect="1"/>
          </p:cNvPicPr>
          <p:nvPr/>
        </p:nvPicPr>
        <p:blipFill rotWithShape="1">
          <a:blip r:embed="rId5"/>
          <a:srcRect l="2204" r="2" b="2"/>
          <a:stretch/>
        </p:blipFill>
        <p:spPr>
          <a:xfrm>
            <a:off x="8333772" y="10"/>
            <a:ext cx="385670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8" name="Picture 7">
            <a:extLst>
              <a:ext uri="{FF2B5EF4-FFF2-40B4-BE49-F238E27FC236}">
                <a16:creationId xmlns:a16="http://schemas.microsoft.com/office/drawing/2014/main" id="{1FF7ECF7-9732-B1B1-FC91-54DBE7265EA3}"/>
              </a:ext>
            </a:extLst>
          </p:cNvPr>
          <p:cNvPicPr>
            <a:picLocks noChangeAspect="1"/>
          </p:cNvPicPr>
          <p:nvPr/>
        </p:nvPicPr>
        <p:blipFill>
          <a:blip r:embed="rId6"/>
          <a:stretch>
            <a:fillRect/>
          </a:stretch>
        </p:blipFill>
        <p:spPr>
          <a:xfrm>
            <a:off x="855883" y="1719578"/>
            <a:ext cx="1771815" cy="1908109"/>
          </a:xfrm>
          <a:prstGeom prst="rect">
            <a:avLst/>
          </a:prstGeom>
        </p:spPr>
      </p:pic>
      <p:sp>
        <p:nvSpPr>
          <p:cNvPr id="9" name="Title 1">
            <a:extLst>
              <a:ext uri="{FF2B5EF4-FFF2-40B4-BE49-F238E27FC236}">
                <a16:creationId xmlns:a16="http://schemas.microsoft.com/office/drawing/2014/main" id="{F3A3106B-318C-3853-6941-486C6C3350C0}"/>
              </a:ext>
            </a:extLst>
          </p:cNvPr>
          <p:cNvSpPr txBox="1">
            <a:spLocks/>
          </p:cNvSpPr>
          <p:nvPr/>
        </p:nvSpPr>
        <p:spPr>
          <a:xfrm>
            <a:off x="3299800" y="1626231"/>
            <a:ext cx="4802477" cy="15105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b="1" dirty="0"/>
              <a:t>Case sturdy: </a:t>
            </a:r>
          </a:p>
          <a:p>
            <a:r>
              <a:rPr lang="en-US" sz="4500" b="1" dirty="0"/>
              <a:t>	Observations</a:t>
            </a:r>
            <a:endParaRPr lang="en-US" sz="2400" b="1" dirty="0"/>
          </a:p>
        </p:txBody>
      </p:sp>
      <p:pic>
        <p:nvPicPr>
          <p:cNvPr id="12" name="Picture 11">
            <a:extLst>
              <a:ext uri="{FF2B5EF4-FFF2-40B4-BE49-F238E27FC236}">
                <a16:creationId xmlns:a16="http://schemas.microsoft.com/office/drawing/2014/main" id="{06826941-10B2-F6EF-4A1D-31EF64159C73}"/>
              </a:ext>
            </a:extLst>
          </p:cNvPr>
          <p:cNvPicPr>
            <a:picLocks noChangeAspect="1"/>
          </p:cNvPicPr>
          <p:nvPr/>
        </p:nvPicPr>
        <p:blipFill>
          <a:blip r:embed="rId7"/>
          <a:stretch>
            <a:fillRect/>
          </a:stretch>
        </p:blipFill>
        <p:spPr>
          <a:xfrm>
            <a:off x="855883" y="4094921"/>
            <a:ext cx="2267266" cy="2295845"/>
          </a:xfrm>
          <a:prstGeom prst="rect">
            <a:avLst/>
          </a:prstGeom>
        </p:spPr>
      </p:pic>
      <p:sp>
        <p:nvSpPr>
          <p:cNvPr id="14" name="Title 1">
            <a:extLst>
              <a:ext uri="{FF2B5EF4-FFF2-40B4-BE49-F238E27FC236}">
                <a16:creationId xmlns:a16="http://schemas.microsoft.com/office/drawing/2014/main" id="{0892150B-32AD-2E3D-22E3-53C6D6E3F02B}"/>
              </a:ext>
            </a:extLst>
          </p:cNvPr>
          <p:cNvSpPr txBox="1">
            <a:spLocks/>
          </p:cNvSpPr>
          <p:nvPr/>
        </p:nvSpPr>
        <p:spPr>
          <a:xfrm>
            <a:off x="3299799" y="4487589"/>
            <a:ext cx="4802477" cy="15105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500" b="1" dirty="0"/>
              <a:t>Mathematical Modeling </a:t>
            </a:r>
            <a:endParaRPr lang="en-US" sz="2400" b="1" dirty="0"/>
          </a:p>
        </p:txBody>
      </p:sp>
      <p:pic>
        <p:nvPicPr>
          <p:cNvPr id="3" name="Slide 7">
            <a:hlinkClick r:id="" action="ppaction://media"/>
            <a:extLst>
              <a:ext uri="{FF2B5EF4-FFF2-40B4-BE49-F238E27FC236}">
                <a16:creationId xmlns:a16="http://schemas.microsoft.com/office/drawing/2014/main" id="{50AA007C-224D-E45B-D8B7-58F02B9F8C7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28600" y="216747"/>
            <a:ext cx="406400" cy="406400"/>
          </a:xfrm>
          <a:prstGeom prst="rect">
            <a:avLst/>
          </a:prstGeom>
        </p:spPr>
      </p:pic>
    </p:spTree>
    <p:extLst>
      <p:ext uri="{BB962C8B-B14F-4D97-AF65-F5344CB8AC3E}">
        <p14:creationId xmlns:p14="http://schemas.microsoft.com/office/powerpoint/2010/main" val="2690395850"/>
      </p:ext>
    </p:extLst>
  </p:cSld>
  <p:clrMapOvr>
    <a:masterClrMapping/>
  </p:clrMapOvr>
  <mc:AlternateContent xmlns:mc="http://schemas.openxmlformats.org/markup-compatibility/2006" xmlns:p14="http://schemas.microsoft.com/office/powerpoint/2010/main">
    <mc:Choice Requires="p14">
      <p:transition spd="slow" p14:dur="2000" advTm="30000"/>
    </mc:Choice>
    <mc:Fallback xmlns="">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F5018-5EE6-C5C6-2366-BDD3CBBB9011}"/>
              </a:ext>
            </a:extLst>
          </p:cNvPr>
          <p:cNvSpPr>
            <a:spLocks noGrp="1"/>
          </p:cNvSpPr>
          <p:nvPr>
            <p:ph type="title"/>
          </p:nvPr>
        </p:nvSpPr>
        <p:spPr/>
        <p:txBody>
          <a:bodyPr>
            <a:normAutofit fontScale="90000"/>
          </a:bodyPr>
          <a:lstStyle/>
          <a:p>
            <a:r>
              <a:rPr lang="en-US" dirty="0"/>
              <a:t>Production Planning Model</a:t>
            </a:r>
          </a:p>
        </p:txBody>
      </p:sp>
      <p:pic>
        <p:nvPicPr>
          <p:cNvPr id="7" name="Content Placeholder 6" descr="A diagram of a company's process&#10;&#10;Description automatically generated">
            <a:extLst>
              <a:ext uri="{FF2B5EF4-FFF2-40B4-BE49-F238E27FC236}">
                <a16:creationId xmlns:a16="http://schemas.microsoft.com/office/drawing/2014/main" id="{32499A4B-FCB9-48B8-E5D3-AC5AAD322F5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36203" y="1018674"/>
            <a:ext cx="8892918" cy="5650500"/>
          </a:xfrm>
        </p:spPr>
      </p:pic>
      <p:pic>
        <p:nvPicPr>
          <p:cNvPr id="3" name="Slide 8">
            <a:hlinkClick r:id="" action="ppaction://media"/>
            <a:extLst>
              <a:ext uri="{FF2B5EF4-FFF2-40B4-BE49-F238E27FC236}">
                <a16:creationId xmlns:a16="http://schemas.microsoft.com/office/drawing/2014/main" id="{A86734BA-8C32-82D1-EF3B-B942633BEF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7067" y="127000"/>
            <a:ext cx="406400" cy="406400"/>
          </a:xfrm>
          <a:prstGeom prst="rect">
            <a:avLst/>
          </a:prstGeom>
        </p:spPr>
      </p:pic>
    </p:spTree>
    <p:extLst>
      <p:ext uri="{BB962C8B-B14F-4D97-AF65-F5344CB8AC3E}">
        <p14:creationId xmlns:p14="http://schemas.microsoft.com/office/powerpoint/2010/main" val="3487310257"/>
      </p:ext>
    </p:extLst>
  </p:cSld>
  <p:clrMapOvr>
    <a:masterClrMapping/>
  </p:clrMapOvr>
  <mc:AlternateContent xmlns:mc="http://schemas.openxmlformats.org/markup-compatibility/2006" xmlns:p14="http://schemas.microsoft.com/office/powerpoint/2010/main">
    <mc:Choice Requires="p14">
      <p:transition spd="slow" p14:dur="2000" advTm="56000"/>
    </mc:Choice>
    <mc:Fallback xmlns="">
      <p:transition spd="slow" advTm="5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CC5F5-C903-43BF-324F-E8F0610DCD3B}"/>
              </a:ext>
            </a:extLst>
          </p:cNvPr>
          <p:cNvSpPr>
            <a:spLocks noGrp="1"/>
          </p:cNvSpPr>
          <p:nvPr>
            <p:ph type="title"/>
          </p:nvPr>
        </p:nvSpPr>
        <p:spPr>
          <a:xfrm>
            <a:off x="638881" y="639193"/>
            <a:ext cx="3794705" cy="3573516"/>
          </a:xfrm>
        </p:spPr>
        <p:txBody>
          <a:bodyPr vert="horz" lIns="91440" tIns="45720" rIns="91440" bIns="45720" rtlCol="0" anchor="b">
            <a:normAutofit/>
          </a:bodyPr>
          <a:lstStyle/>
          <a:p>
            <a:r>
              <a:rPr lang="en-US" sz="5600" kern="1200" dirty="0">
                <a:solidFill>
                  <a:schemeClr val="tx1"/>
                </a:solidFill>
                <a:latin typeface="+mj-lt"/>
                <a:ea typeface="+mj-ea"/>
                <a:cs typeface="+mj-cs"/>
              </a:rPr>
              <a:t>Outcome Comparison</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7C20E2C-19C8-CFF1-7B22-D1D4C5DB8B1A}"/>
              </a:ext>
            </a:extLst>
          </p:cNvPr>
          <p:cNvPicPr>
            <a:picLocks noGrp="1" noChangeAspect="1"/>
          </p:cNvPicPr>
          <p:nvPr>
            <p:ph idx="1"/>
          </p:nvPr>
        </p:nvPicPr>
        <p:blipFill rotWithShape="1">
          <a:blip r:embed="rId5"/>
          <a:srcRect r="9200"/>
          <a:stretch/>
        </p:blipFill>
        <p:spPr>
          <a:xfrm>
            <a:off x="4433587" y="723082"/>
            <a:ext cx="7758413" cy="5617992"/>
          </a:xfrm>
          <a:prstGeom prst="rect">
            <a:avLst/>
          </a:prstGeom>
        </p:spPr>
      </p:pic>
      <p:pic>
        <p:nvPicPr>
          <p:cNvPr id="4" name="Slide 9">
            <a:hlinkClick r:id="" action="ppaction://media"/>
            <a:extLst>
              <a:ext uri="{FF2B5EF4-FFF2-40B4-BE49-F238E27FC236}">
                <a16:creationId xmlns:a16="http://schemas.microsoft.com/office/drawing/2014/main" id="{597F8412-8623-7A72-9994-DE59040B6A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2481" y="239435"/>
            <a:ext cx="406400" cy="406400"/>
          </a:xfrm>
          <a:prstGeom prst="rect">
            <a:avLst/>
          </a:prstGeom>
        </p:spPr>
      </p:pic>
    </p:spTree>
    <p:extLst>
      <p:ext uri="{BB962C8B-B14F-4D97-AF65-F5344CB8AC3E}">
        <p14:creationId xmlns:p14="http://schemas.microsoft.com/office/powerpoint/2010/main" val="335663786"/>
      </p:ext>
    </p:extLst>
  </p:cSld>
  <p:clrMapOvr>
    <a:masterClrMapping/>
  </p:clrMapOvr>
  <mc:AlternateContent xmlns:mc="http://schemas.openxmlformats.org/markup-compatibility/2006" xmlns:p14="http://schemas.microsoft.com/office/powerpoint/2010/main">
    <mc:Choice Requires="p14">
      <p:transition spd="slow" p14:dur="2000" advTm="134000"/>
    </mc:Choice>
    <mc:Fallback xmlns="">
      <p:transition spd="slow" advTm="134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12953</TotalTime>
  <Words>655</Words>
  <Application>Microsoft Office PowerPoint</Application>
  <PresentationFormat>Widescreen</PresentationFormat>
  <Paragraphs>52</Paragraphs>
  <Slides>11</Slides>
  <Notes>8</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Cambria</vt:lpstr>
      <vt:lpstr>Office Theme</vt:lpstr>
      <vt:lpstr>PowerPoint Presentation</vt:lpstr>
      <vt:lpstr>PowerPoint Presentation</vt:lpstr>
      <vt:lpstr>Motivation</vt:lpstr>
      <vt:lpstr>Motivation</vt:lpstr>
      <vt:lpstr>Definition</vt:lpstr>
      <vt:lpstr>Literature Review</vt:lpstr>
      <vt:lpstr>Method</vt:lpstr>
      <vt:lpstr>Production Planning Model</vt:lpstr>
      <vt:lpstr>Outcome Comparison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terry</dc:creator>
  <cp:lastModifiedBy>Fathi, Michel</cp:lastModifiedBy>
  <cp:revision>33</cp:revision>
  <dcterms:created xsi:type="dcterms:W3CDTF">2016-05-09T15:18:03Z</dcterms:created>
  <dcterms:modified xsi:type="dcterms:W3CDTF">2024-08-29T01:49:58Z</dcterms:modified>
</cp:coreProperties>
</file>